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75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9" r:id="rId18"/>
    <p:sldId id="272" r:id="rId19"/>
    <p:sldId id="270" r:id="rId20"/>
    <p:sldId id="271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00CC66"/>
    <a:srgbClr val="008000"/>
    <a:srgbClr val="00447F"/>
    <a:srgbClr val="F5770F"/>
    <a:srgbClr val="7E542A"/>
    <a:srgbClr val="996633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FCDE29-FDC0-4BD5-B13B-637F6B3DFA42}" v="3" dt="2023-06-19T13:28:38.6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9" autoAdjust="0"/>
    <p:restoredTop sz="94709" autoAdjust="0"/>
  </p:normalViewPr>
  <p:slideViewPr>
    <p:cSldViewPr snapToGrid="0">
      <p:cViewPr varScale="1">
        <p:scale>
          <a:sx n="57" d="100"/>
          <a:sy n="57" d="100"/>
        </p:scale>
        <p:origin x="45" y="9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642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DAA08708-E353-46DD-BC49-5F72B82AC358}"/>
    <pc:docChg chg="undo custSel addSld modSld">
      <pc:chgData name="Kal Rabb" userId="3edf06299a4717ec" providerId="LiveId" clId="{DAA08708-E353-46DD-BC49-5F72B82AC358}" dt="2020-07-16T14:52:51.288" v="440" actId="20577"/>
      <pc:docMkLst>
        <pc:docMk/>
      </pc:docMkLst>
      <pc:sldChg chg="modSp mod">
        <pc:chgData name="Kal Rabb" userId="3edf06299a4717ec" providerId="LiveId" clId="{DAA08708-E353-46DD-BC49-5F72B82AC358}" dt="2020-07-16T14:27:58.863" v="57" actId="20577"/>
        <pc:sldMkLst>
          <pc:docMk/>
          <pc:sldMk cId="3281963776" sldId="257"/>
        </pc:sldMkLst>
        <pc:spChg chg="mod">
          <ac:chgData name="Kal Rabb" userId="3edf06299a4717ec" providerId="LiveId" clId="{DAA08708-E353-46DD-BC49-5F72B82AC358}" dt="2020-07-16T12:45:56.325" v="1" actId="14100"/>
          <ac:spMkLst>
            <pc:docMk/>
            <pc:sldMk cId="3281963776" sldId="257"/>
            <ac:spMk id="25602" creationId="{00000000-0000-0000-0000-000000000000}"/>
          </ac:spMkLst>
        </pc:spChg>
        <pc:spChg chg="mod">
          <ac:chgData name="Kal Rabb" userId="3edf06299a4717ec" providerId="LiveId" clId="{DAA08708-E353-46DD-BC49-5F72B82AC358}" dt="2020-07-16T14:27:58.863" v="57" actId="20577"/>
          <ac:spMkLst>
            <pc:docMk/>
            <pc:sldMk cId="3281963776" sldId="257"/>
            <ac:spMk id="25603" creationId="{00000000-0000-0000-0000-000000000000}"/>
          </ac:spMkLst>
        </pc:spChg>
      </pc:sldChg>
      <pc:sldChg chg="modSp mod">
        <pc:chgData name="Kal Rabb" userId="3edf06299a4717ec" providerId="LiveId" clId="{DAA08708-E353-46DD-BC49-5F72B82AC358}" dt="2020-07-16T12:45:52.073" v="0" actId="14100"/>
        <pc:sldMkLst>
          <pc:docMk/>
          <pc:sldMk cId="3187044762" sldId="258"/>
        </pc:sldMkLst>
        <pc:spChg chg="mod">
          <ac:chgData name="Kal Rabb" userId="3edf06299a4717ec" providerId="LiveId" clId="{DAA08708-E353-46DD-BC49-5F72B82AC358}" dt="2020-07-16T12:45:52.073" v="0" actId="14100"/>
          <ac:spMkLst>
            <pc:docMk/>
            <pc:sldMk cId="3187044762" sldId="258"/>
            <ac:spMk id="26626" creationId="{00000000-0000-0000-0000-000000000000}"/>
          </ac:spMkLst>
        </pc:spChg>
      </pc:sldChg>
      <pc:sldChg chg="modSp mod">
        <pc:chgData name="Kal Rabb" userId="3edf06299a4717ec" providerId="LiveId" clId="{DAA08708-E353-46DD-BC49-5F72B82AC358}" dt="2020-07-16T12:46:13.616" v="3" actId="14100"/>
        <pc:sldMkLst>
          <pc:docMk/>
          <pc:sldMk cId="162645995" sldId="265"/>
        </pc:sldMkLst>
        <pc:spChg chg="mod">
          <ac:chgData name="Kal Rabb" userId="3edf06299a4717ec" providerId="LiveId" clId="{DAA08708-E353-46DD-BC49-5F72B82AC358}" dt="2020-07-16T12:46:13.616" v="3" actId="14100"/>
          <ac:spMkLst>
            <pc:docMk/>
            <pc:sldMk cId="162645995" sldId="265"/>
            <ac:spMk id="30722" creationId="{00000000-0000-0000-0000-000000000000}"/>
          </ac:spMkLst>
        </pc:spChg>
      </pc:sldChg>
      <pc:sldChg chg="modSp new mod">
        <pc:chgData name="Kal Rabb" userId="3edf06299a4717ec" providerId="LiveId" clId="{DAA08708-E353-46DD-BC49-5F72B82AC358}" dt="2020-07-16T14:52:51.288" v="440" actId="20577"/>
        <pc:sldMkLst>
          <pc:docMk/>
          <pc:sldMk cId="1329042098" sldId="271"/>
        </pc:sldMkLst>
        <pc:spChg chg="mod">
          <ac:chgData name="Kal Rabb" userId="3edf06299a4717ec" providerId="LiveId" clId="{DAA08708-E353-46DD-BC49-5F72B82AC358}" dt="2020-07-16T14:49:29.113" v="81" actId="5793"/>
          <ac:spMkLst>
            <pc:docMk/>
            <pc:sldMk cId="1329042098" sldId="271"/>
            <ac:spMk id="2" creationId="{9B3DF157-B1D6-4567-861B-FD01D84799BA}"/>
          </ac:spMkLst>
        </pc:spChg>
        <pc:spChg chg="mod">
          <ac:chgData name="Kal Rabb" userId="3edf06299a4717ec" providerId="LiveId" clId="{DAA08708-E353-46DD-BC49-5F72B82AC358}" dt="2020-07-16T14:52:51.288" v="440" actId="20577"/>
          <ac:spMkLst>
            <pc:docMk/>
            <pc:sldMk cId="1329042098" sldId="271"/>
            <ac:spMk id="3" creationId="{7EF1E674-A171-4549-8B97-E6998655C589}"/>
          </ac:spMkLst>
        </pc:spChg>
      </pc:sldChg>
    </pc:docChg>
  </pc:docChgLst>
  <pc:docChgLst>
    <pc:chgData name="Kal Rabb" userId="3edf06299a4717ec" providerId="LiveId" clId="{C8FCDE29-FDC0-4BD5-B13B-637F6B3DFA42}"/>
    <pc:docChg chg="addSld modSld">
      <pc:chgData name="Kal Rabb" userId="3edf06299a4717ec" providerId="LiveId" clId="{C8FCDE29-FDC0-4BD5-B13B-637F6B3DFA42}" dt="2023-06-19T13:28:38.692" v="1"/>
      <pc:docMkLst>
        <pc:docMk/>
      </pc:docMkLst>
      <pc:sldChg chg="add">
        <pc:chgData name="Kal Rabb" userId="3edf06299a4717ec" providerId="LiveId" clId="{C8FCDE29-FDC0-4BD5-B13B-637F6B3DFA42}" dt="2023-06-19T13:27:47.732" v="0"/>
        <pc:sldMkLst>
          <pc:docMk/>
          <pc:sldMk cId="1375161480" sldId="275"/>
        </pc:sldMkLst>
      </pc:sldChg>
      <pc:sldChg chg="add">
        <pc:chgData name="Kal Rabb" userId="3edf06299a4717ec" providerId="LiveId" clId="{C8FCDE29-FDC0-4BD5-B13B-637F6B3DFA42}" dt="2023-06-19T13:28:38.692" v="1"/>
        <pc:sldMkLst>
          <pc:docMk/>
          <pc:sldMk cId="470716063" sldId="279"/>
        </pc:sldMkLst>
      </pc:sldChg>
    </pc:docChg>
  </pc:docChgLst>
  <pc:docChgLst>
    <pc:chgData name="Kal Rabb" userId="3edf06299a4717ec" providerId="LiveId" clId="{24BDBA2B-6575-4BE2-94E6-1F8FE0A1AAA5}"/>
    <pc:docChg chg="custSel modSld">
      <pc:chgData name="Kal Rabb" userId="3edf06299a4717ec" providerId="LiveId" clId="{24BDBA2B-6575-4BE2-94E6-1F8FE0A1AAA5}" dt="2018-11-18T20:00:41.431" v="36" actId="14100"/>
      <pc:docMkLst>
        <pc:docMk/>
      </pc:docMkLst>
      <pc:sldChg chg="modSp">
        <pc:chgData name="Kal Rabb" userId="3edf06299a4717ec" providerId="LiveId" clId="{24BDBA2B-6575-4BE2-94E6-1F8FE0A1AAA5}" dt="2018-11-18T19:57:09.420" v="0" actId="14100"/>
        <pc:sldMkLst>
          <pc:docMk/>
          <pc:sldMk cId="1910368245" sldId="256"/>
        </pc:sldMkLst>
        <pc:spChg chg="mod">
          <ac:chgData name="Kal Rabb" userId="3edf06299a4717ec" providerId="LiveId" clId="{24BDBA2B-6575-4BE2-94E6-1F8FE0A1AAA5}" dt="2018-11-18T19:57:09.420" v="0" actId="14100"/>
          <ac:spMkLst>
            <pc:docMk/>
            <pc:sldMk cId="1910368245" sldId="256"/>
            <ac:spMk id="24578" creationId="{00000000-0000-0000-0000-000000000000}"/>
          </ac:spMkLst>
        </pc:spChg>
      </pc:sldChg>
      <pc:sldChg chg="modSp">
        <pc:chgData name="Kal Rabb" userId="3edf06299a4717ec" providerId="LiveId" clId="{24BDBA2B-6575-4BE2-94E6-1F8FE0A1AAA5}" dt="2018-11-18T19:57:19.353" v="2" actId="14100"/>
        <pc:sldMkLst>
          <pc:docMk/>
          <pc:sldMk cId="3281963776" sldId="257"/>
        </pc:sldMkLst>
        <pc:spChg chg="mod">
          <ac:chgData name="Kal Rabb" userId="3edf06299a4717ec" providerId="LiveId" clId="{24BDBA2B-6575-4BE2-94E6-1F8FE0A1AAA5}" dt="2018-11-18T19:57:19.353" v="2" actId="14100"/>
          <ac:spMkLst>
            <pc:docMk/>
            <pc:sldMk cId="3281963776" sldId="257"/>
            <ac:spMk id="25602" creationId="{00000000-0000-0000-0000-000000000000}"/>
          </ac:spMkLst>
        </pc:spChg>
        <pc:spChg chg="mod">
          <ac:chgData name="Kal Rabb" userId="3edf06299a4717ec" providerId="LiveId" clId="{24BDBA2B-6575-4BE2-94E6-1F8FE0A1AAA5}" dt="2018-11-18T19:57:15.215" v="1" actId="14100"/>
          <ac:spMkLst>
            <pc:docMk/>
            <pc:sldMk cId="3281963776" sldId="257"/>
            <ac:spMk id="25603" creationId="{00000000-0000-0000-0000-000000000000}"/>
          </ac:spMkLst>
        </pc:spChg>
      </pc:sldChg>
      <pc:sldChg chg="modSp">
        <pc:chgData name="Kal Rabb" userId="3edf06299a4717ec" providerId="LiveId" clId="{24BDBA2B-6575-4BE2-94E6-1F8FE0A1AAA5}" dt="2018-11-18T19:57:31.415" v="5" actId="14100"/>
        <pc:sldMkLst>
          <pc:docMk/>
          <pc:sldMk cId="3187044762" sldId="258"/>
        </pc:sldMkLst>
        <pc:spChg chg="mod">
          <ac:chgData name="Kal Rabb" userId="3edf06299a4717ec" providerId="LiveId" clId="{24BDBA2B-6575-4BE2-94E6-1F8FE0A1AAA5}" dt="2018-11-18T19:57:31.415" v="5" actId="14100"/>
          <ac:spMkLst>
            <pc:docMk/>
            <pc:sldMk cId="3187044762" sldId="258"/>
            <ac:spMk id="26626" creationId="{00000000-0000-0000-0000-000000000000}"/>
          </ac:spMkLst>
        </pc:spChg>
        <pc:spChg chg="mod">
          <ac:chgData name="Kal Rabb" userId="3edf06299a4717ec" providerId="LiveId" clId="{24BDBA2B-6575-4BE2-94E6-1F8FE0A1AAA5}" dt="2018-11-18T19:57:27.609" v="4" actId="27636"/>
          <ac:spMkLst>
            <pc:docMk/>
            <pc:sldMk cId="3187044762" sldId="258"/>
            <ac:spMk id="26627" creationId="{00000000-0000-0000-0000-000000000000}"/>
          </ac:spMkLst>
        </pc:spChg>
      </pc:sldChg>
      <pc:sldChg chg="modSp">
        <pc:chgData name="Kal Rabb" userId="3edf06299a4717ec" providerId="LiveId" clId="{24BDBA2B-6575-4BE2-94E6-1F8FE0A1AAA5}" dt="2018-11-18T19:57:56.001" v="9" actId="14100"/>
        <pc:sldMkLst>
          <pc:docMk/>
          <pc:sldMk cId="425106245" sldId="259"/>
        </pc:sldMkLst>
        <pc:spChg chg="mod">
          <ac:chgData name="Kal Rabb" userId="3edf06299a4717ec" providerId="LiveId" clId="{24BDBA2B-6575-4BE2-94E6-1F8FE0A1AAA5}" dt="2018-11-18T19:57:47.892" v="7" actId="27636"/>
          <ac:spMkLst>
            <pc:docMk/>
            <pc:sldMk cId="425106245" sldId="259"/>
            <ac:spMk id="3" creationId="{00000000-0000-0000-0000-000000000000}"/>
          </ac:spMkLst>
        </pc:spChg>
        <pc:spChg chg="mod">
          <ac:chgData name="Kal Rabb" userId="3edf06299a4717ec" providerId="LiveId" clId="{24BDBA2B-6575-4BE2-94E6-1F8FE0A1AAA5}" dt="2018-11-18T19:57:56.001" v="9" actId="14100"/>
          <ac:spMkLst>
            <pc:docMk/>
            <pc:sldMk cId="425106245" sldId="259"/>
            <ac:spMk id="27650" creationId="{00000000-0000-0000-0000-000000000000}"/>
          </ac:spMkLst>
        </pc:spChg>
        <pc:picChg chg="mod">
          <ac:chgData name="Kal Rabb" userId="3edf06299a4717ec" providerId="LiveId" clId="{24BDBA2B-6575-4BE2-94E6-1F8FE0A1AAA5}" dt="2018-11-18T19:57:51.724" v="8" actId="1076"/>
          <ac:picMkLst>
            <pc:docMk/>
            <pc:sldMk cId="425106245" sldId="259"/>
            <ac:picMk id="27653" creationId="{00000000-0000-0000-0000-000000000000}"/>
          </ac:picMkLst>
        </pc:picChg>
      </pc:sldChg>
      <pc:sldChg chg="modSp">
        <pc:chgData name="Kal Rabb" userId="3edf06299a4717ec" providerId="LiveId" clId="{24BDBA2B-6575-4BE2-94E6-1F8FE0A1AAA5}" dt="2018-11-18T19:58:31.794" v="14" actId="1076"/>
        <pc:sldMkLst>
          <pc:docMk/>
          <pc:sldMk cId="132920454" sldId="260"/>
        </pc:sldMkLst>
        <pc:spChg chg="mod">
          <ac:chgData name="Kal Rabb" userId="3edf06299a4717ec" providerId="LiveId" clId="{24BDBA2B-6575-4BE2-94E6-1F8FE0A1AAA5}" dt="2018-11-18T19:58:17.629" v="12" actId="27636"/>
          <ac:spMkLst>
            <pc:docMk/>
            <pc:sldMk cId="132920454" sldId="260"/>
            <ac:spMk id="3" creationId="{00000000-0000-0000-0000-000000000000}"/>
          </ac:spMkLst>
        </pc:spChg>
        <pc:spChg chg="mod">
          <ac:chgData name="Kal Rabb" userId="3edf06299a4717ec" providerId="LiveId" clId="{24BDBA2B-6575-4BE2-94E6-1F8FE0A1AAA5}" dt="2018-11-18T19:58:11.855" v="10" actId="14100"/>
          <ac:spMkLst>
            <pc:docMk/>
            <pc:sldMk cId="132920454" sldId="260"/>
            <ac:spMk id="4" creationId="{00000000-0000-0000-0000-000000000000}"/>
          </ac:spMkLst>
        </pc:spChg>
        <pc:spChg chg="mod">
          <ac:chgData name="Kal Rabb" userId="3edf06299a4717ec" providerId="LiveId" clId="{24BDBA2B-6575-4BE2-94E6-1F8FE0A1AAA5}" dt="2018-11-18T19:58:31.794" v="14" actId="1076"/>
          <ac:spMkLst>
            <pc:docMk/>
            <pc:sldMk cId="132920454" sldId="260"/>
            <ac:spMk id="16" creationId="{00000000-0000-0000-0000-000000000000}"/>
          </ac:spMkLst>
        </pc:spChg>
        <pc:spChg chg="mod">
          <ac:chgData name="Kal Rabb" userId="3edf06299a4717ec" providerId="LiveId" clId="{24BDBA2B-6575-4BE2-94E6-1F8FE0A1AAA5}" dt="2018-11-18T19:58:31.794" v="14" actId="1076"/>
          <ac:spMkLst>
            <pc:docMk/>
            <pc:sldMk cId="132920454" sldId="260"/>
            <ac:spMk id="17" creationId="{00000000-0000-0000-0000-000000000000}"/>
          </ac:spMkLst>
        </pc:spChg>
        <pc:spChg chg="mod">
          <ac:chgData name="Kal Rabb" userId="3edf06299a4717ec" providerId="LiveId" clId="{24BDBA2B-6575-4BE2-94E6-1F8FE0A1AAA5}" dt="2018-11-18T19:58:31.794" v="14" actId="1076"/>
          <ac:spMkLst>
            <pc:docMk/>
            <pc:sldMk cId="132920454" sldId="260"/>
            <ac:spMk id="20" creationId="{00000000-0000-0000-0000-000000000000}"/>
          </ac:spMkLst>
        </pc:spChg>
        <pc:spChg chg="mod">
          <ac:chgData name="Kal Rabb" userId="3edf06299a4717ec" providerId="LiveId" clId="{24BDBA2B-6575-4BE2-94E6-1F8FE0A1AAA5}" dt="2018-11-18T19:58:22.400" v="13" actId="1076"/>
          <ac:spMkLst>
            <pc:docMk/>
            <pc:sldMk cId="132920454" sldId="260"/>
            <ac:spMk id="21" creationId="{00000000-0000-0000-0000-000000000000}"/>
          </ac:spMkLst>
        </pc:spChg>
        <pc:spChg chg="mod">
          <ac:chgData name="Kal Rabb" userId="3edf06299a4717ec" providerId="LiveId" clId="{24BDBA2B-6575-4BE2-94E6-1F8FE0A1AAA5}" dt="2018-11-18T19:58:31.794" v="14" actId="1076"/>
          <ac:spMkLst>
            <pc:docMk/>
            <pc:sldMk cId="132920454" sldId="260"/>
            <ac:spMk id="22" creationId="{00000000-0000-0000-0000-000000000000}"/>
          </ac:spMkLst>
        </pc:spChg>
        <pc:spChg chg="mod">
          <ac:chgData name="Kal Rabb" userId="3edf06299a4717ec" providerId="LiveId" clId="{24BDBA2B-6575-4BE2-94E6-1F8FE0A1AAA5}" dt="2018-11-18T19:58:31.794" v="14" actId="1076"/>
          <ac:spMkLst>
            <pc:docMk/>
            <pc:sldMk cId="132920454" sldId="260"/>
            <ac:spMk id="23" creationId="{00000000-0000-0000-0000-000000000000}"/>
          </ac:spMkLst>
        </pc:spChg>
        <pc:grpChg chg="mod">
          <ac:chgData name="Kal Rabb" userId="3edf06299a4717ec" providerId="LiveId" clId="{24BDBA2B-6575-4BE2-94E6-1F8FE0A1AAA5}" dt="2018-11-18T19:58:31.794" v="14" actId="1076"/>
          <ac:grpSpMkLst>
            <pc:docMk/>
            <pc:sldMk cId="132920454" sldId="260"/>
            <ac:grpSpMk id="15" creationId="{00000000-0000-0000-0000-000000000000}"/>
          </ac:grpSpMkLst>
        </pc:grpChg>
        <pc:cxnChg chg="mod">
          <ac:chgData name="Kal Rabb" userId="3edf06299a4717ec" providerId="LiveId" clId="{24BDBA2B-6575-4BE2-94E6-1F8FE0A1AAA5}" dt="2018-11-18T19:58:31.794" v="14" actId="1076"/>
          <ac:cxnSpMkLst>
            <pc:docMk/>
            <pc:sldMk cId="132920454" sldId="260"/>
            <ac:cxnSpMk id="18" creationId="{00000000-0000-0000-0000-000000000000}"/>
          </ac:cxnSpMkLst>
        </pc:cxnChg>
        <pc:cxnChg chg="mod">
          <ac:chgData name="Kal Rabb" userId="3edf06299a4717ec" providerId="LiveId" clId="{24BDBA2B-6575-4BE2-94E6-1F8FE0A1AAA5}" dt="2018-11-18T19:58:31.794" v="14" actId="1076"/>
          <ac:cxnSpMkLst>
            <pc:docMk/>
            <pc:sldMk cId="132920454" sldId="260"/>
            <ac:cxnSpMk id="19" creationId="{00000000-0000-0000-0000-000000000000}"/>
          </ac:cxnSpMkLst>
        </pc:cxnChg>
      </pc:sldChg>
      <pc:sldChg chg="modSp">
        <pc:chgData name="Kal Rabb" userId="3edf06299a4717ec" providerId="LiveId" clId="{24BDBA2B-6575-4BE2-94E6-1F8FE0A1AAA5}" dt="2018-11-18T19:58:40.655" v="15" actId="14100"/>
        <pc:sldMkLst>
          <pc:docMk/>
          <pc:sldMk cId="19394268" sldId="261"/>
        </pc:sldMkLst>
        <pc:spChg chg="mod">
          <ac:chgData name="Kal Rabb" userId="3edf06299a4717ec" providerId="LiveId" clId="{24BDBA2B-6575-4BE2-94E6-1F8FE0A1AAA5}" dt="2018-11-18T19:58:40.655" v="15" actId="14100"/>
          <ac:spMkLst>
            <pc:docMk/>
            <pc:sldMk cId="19394268" sldId="261"/>
            <ac:spMk id="2" creationId="{00000000-0000-0000-0000-000000000000}"/>
          </ac:spMkLst>
        </pc:spChg>
      </pc:sldChg>
      <pc:sldChg chg="modSp">
        <pc:chgData name="Kal Rabb" userId="3edf06299a4717ec" providerId="LiveId" clId="{24BDBA2B-6575-4BE2-94E6-1F8FE0A1AAA5}" dt="2018-11-18T19:59:02" v="19" actId="1076"/>
        <pc:sldMkLst>
          <pc:docMk/>
          <pc:sldMk cId="1332802791" sldId="262"/>
        </pc:sldMkLst>
        <pc:spChg chg="mod">
          <ac:chgData name="Kal Rabb" userId="3edf06299a4717ec" providerId="LiveId" clId="{24BDBA2B-6575-4BE2-94E6-1F8FE0A1AAA5}" dt="2018-11-18T19:58:53.685" v="16" actId="14100"/>
          <ac:spMkLst>
            <pc:docMk/>
            <pc:sldMk cId="1332802791" sldId="262"/>
            <ac:spMk id="27650" creationId="{00000000-0000-0000-0000-000000000000}"/>
          </ac:spMkLst>
        </pc:spChg>
        <pc:picChg chg="mod">
          <ac:chgData name="Kal Rabb" userId="3edf06299a4717ec" providerId="LiveId" clId="{24BDBA2B-6575-4BE2-94E6-1F8FE0A1AAA5}" dt="2018-11-18T19:59:02" v="19" actId="1076"/>
          <ac:picMkLst>
            <pc:docMk/>
            <pc:sldMk cId="1332802791" sldId="262"/>
            <ac:picMk id="27652" creationId="{00000000-0000-0000-0000-000000000000}"/>
          </ac:picMkLst>
        </pc:picChg>
      </pc:sldChg>
      <pc:sldChg chg="modSp">
        <pc:chgData name="Kal Rabb" userId="3edf06299a4717ec" providerId="LiveId" clId="{24BDBA2B-6575-4BE2-94E6-1F8FE0A1AAA5}" dt="2018-11-18T19:59:23.452" v="22" actId="14100"/>
        <pc:sldMkLst>
          <pc:docMk/>
          <pc:sldMk cId="1954661702" sldId="263"/>
        </pc:sldMkLst>
        <pc:spChg chg="mod">
          <ac:chgData name="Kal Rabb" userId="3edf06299a4717ec" providerId="LiveId" clId="{24BDBA2B-6575-4BE2-94E6-1F8FE0A1AAA5}" dt="2018-11-18T19:59:11.131" v="20" actId="14100"/>
          <ac:spMkLst>
            <pc:docMk/>
            <pc:sldMk cId="1954661702" sldId="263"/>
            <ac:spMk id="21507" creationId="{00000000-0000-0000-0000-000000000000}"/>
          </ac:spMkLst>
        </pc:spChg>
        <pc:spChg chg="mod">
          <ac:chgData name="Kal Rabb" userId="3edf06299a4717ec" providerId="LiveId" clId="{24BDBA2B-6575-4BE2-94E6-1F8FE0A1AAA5}" dt="2018-11-18T19:59:23.452" v="22" actId="14100"/>
          <ac:spMkLst>
            <pc:docMk/>
            <pc:sldMk cId="1954661702" sldId="263"/>
            <ac:spMk id="28674" creationId="{00000000-0000-0000-0000-000000000000}"/>
          </ac:spMkLst>
        </pc:spChg>
      </pc:sldChg>
      <pc:sldChg chg="modSp">
        <pc:chgData name="Kal Rabb" userId="3edf06299a4717ec" providerId="LiveId" clId="{24BDBA2B-6575-4BE2-94E6-1F8FE0A1AAA5}" dt="2018-11-18T19:59:44.095" v="25" actId="1076"/>
        <pc:sldMkLst>
          <pc:docMk/>
          <pc:sldMk cId="1146180591" sldId="264"/>
        </pc:sldMkLst>
        <pc:spChg chg="mod">
          <ac:chgData name="Kal Rabb" userId="3edf06299a4717ec" providerId="LiveId" clId="{24BDBA2B-6575-4BE2-94E6-1F8FE0A1AAA5}" dt="2018-11-18T19:59:34.401" v="23" actId="14100"/>
          <ac:spMkLst>
            <pc:docMk/>
            <pc:sldMk cId="1146180591" sldId="264"/>
            <ac:spMk id="29699" creationId="{00000000-0000-0000-0000-000000000000}"/>
          </ac:spMkLst>
        </pc:spChg>
        <pc:spChg chg="mod">
          <ac:chgData name="Kal Rabb" userId="3edf06299a4717ec" providerId="LiveId" clId="{24BDBA2B-6575-4BE2-94E6-1F8FE0A1AAA5}" dt="2018-11-18T19:59:44.095" v="25" actId="1076"/>
          <ac:spMkLst>
            <pc:docMk/>
            <pc:sldMk cId="1146180591" sldId="264"/>
            <ac:spMk id="29700" creationId="{00000000-0000-0000-0000-000000000000}"/>
          </ac:spMkLst>
        </pc:spChg>
        <pc:picChg chg="mod">
          <ac:chgData name="Kal Rabb" userId="3edf06299a4717ec" providerId="LiveId" clId="{24BDBA2B-6575-4BE2-94E6-1F8FE0A1AAA5}" dt="2018-11-18T19:59:40.212" v="24" actId="1076"/>
          <ac:picMkLst>
            <pc:docMk/>
            <pc:sldMk cId="1146180591" sldId="264"/>
            <ac:picMk id="29698" creationId="{00000000-0000-0000-0000-000000000000}"/>
          </ac:picMkLst>
        </pc:picChg>
      </pc:sldChg>
      <pc:sldChg chg="modSp">
        <pc:chgData name="Kal Rabb" userId="3edf06299a4717ec" providerId="LiveId" clId="{24BDBA2B-6575-4BE2-94E6-1F8FE0A1AAA5}" dt="2018-11-18T19:59:54.735" v="28" actId="14100"/>
        <pc:sldMkLst>
          <pc:docMk/>
          <pc:sldMk cId="162645995" sldId="265"/>
        </pc:sldMkLst>
        <pc:spChg chg="mod">
          <ac:chgData name="Kal Rabb" userId="3edf06299a4717ec" providerId="LiveId" clId="{24BDBA2B-6575-4BE2-94E6-1F8FE0A1AAA5}" dt="2018-11-18T19:59:54.735" v="28" actId="14100"/>
          <ac:spMkLst>
            <pc:docMk/>
            <pc:sldMk cId="162645995" sldId="265"/>
            <ac:spMk id="30722" creationId="{00000000-0000-0000-0000-000000000000}"/>
          </ac:spMkLst>
        </pc:spChg>
      </pc:sldChg>
      <pc:sldChg chg="modSp">
        <pc:chgData name="Kal Rabb" userId="3edf06299a4717ec" providerId="LiveId" clId="{24BDBA2B-6575-4BE2-94E6-1F8FE0A1AAA5}" dt="2018-11-18T20:00:02.695" v="30" actId="27636"/>
        <pc:sldMkLst>
          <pc:docMk/>
          <pc:sldMk cId="3339052022" sldId="266"/>
        </pc:sldMkLst>
        <pc:spChg chg="mod">
          <ac:chgData name="Kal Rabb" userId="3edf06299a4717ec" providerId="LiveId" clId="{24BDBA2B-6575-4BE2-94E6-1F8FE0A1AAA5}" dt="2018-11-18T20:00:02.695" v="30" actId="27636"/>
          <ac:spMkLst>
            <pc:docMk/>
            <pc:sldMk cId="3339052022" sldId="266"/>
            <ac:spMk id="31746" creationId="{00000000-0000-0000-0000-000000000000}"/>
          </ac:spMkLst>
        </pc:spChg>
      </pc:sldChg>
      <pc:sldChg chg="modSp">
        <pc:chgData name="Kal Rabb" userId="3edf06299a4717ec" providerId="LiveId" clId="{24BDBA2B-6575-4BE2-94E6-1F8FE0A1AAA5}" dt="2018-11-18T20:00:09.048" v="31" actId="14100"/>
        <pc:sldMkLst>
          <pc:docMk/>
          <pc:sldMk cId="2845089354" sldId="267"/>
        </pc:sldMkLst>
        <pc:spChg chg="mod">
          <ac:chgData name="Kal Rabb" userId="3edf06299a4717ec" providerId="LiveId" clId="{24BDBA2B-6575-4BE2-94E6-1F8FE0A1AAA5}" dt="2018-11-18T20:00:09.048" v="31" actId="14100"/>
          <ac:spMkLst>
            <pc:docMk/>
            <pc:sldMk cId="2845089354" sldId="267"/>
            <ac:spMk id="2" creationId="{00000000-0000-0000-0000-000000000000}"/>
          </ac:spMkLst>
        </pc:spChg>
      </pc:sldChg>
      <pc:sldChg chg="modSp">
        <pc:chgData name="Kal Rabb" userId="3edf06299a4717ec" providerId="LiveId" clId="{24BDBA2B-6575-4BE2-94E6-1F8FE0A1AAA5}" dt="2018-11-18T20:00:22.520" v="33" actId="1076"/>
        <pc:sldMkLst>
          <pc:docMk/>
          <pc:sldMk cId="2259661807" sldId="268"/>
        </pc:sldMkLst>
        <pc:spChg chg="mod">
          <ac:chgData name="Kal Rabb" userId="3edf06299a4717ec" providerId="LiveId" clId="{24BDBA2B-6575-4BE2-94E6-1F8FE0A1AAA5}" dt="2018-11-18T20:00:17.419" v="32" actId="14100"/>
          <ac:spMkLst>
            <pc:docMk/>
            <pc:sldMk cId="2259661807" sldId="268"/>
            <ac:spMk id="32770" creationId="{00000000-0000-0000-0000-000000000000}"/>
          </ac:spMkLst>
        </pc:spChg>
        <pc:spChg chg="mod">
          <ac:chgData name="Kal Rabb" userId="3edf06299a4717ec" providerId="LiveId" clId="{24BDBA2B-6575-4BE2-94E6-1F8FE0A1AAA5}" dt="2018-11-18T20:00:22.520" v="33" actId="1076"/>
          <ac:spMkLst>
            <pc:docMk/>
            <pc:sldMk cId="2259661807" sldId="268"/>
            <ac:spMk id="32771" creationId="{00000000-0000-0000-0000-000000000000}"/>
          </ac:spMkLst>
        </pc:spChg>
      </pc:sldChg>
      <pc:sldChg chg="modSp">
        <pc:chgData name="Kal Rabb" userId="3edf06299a4717ec" providerId="LiveId" clId="{24BDBA2B-6575-4BE2-94E6-1F8FE0A1AAA5}" dt="2018-11-18T20:00:30.447" v="34" actId="14100"/>
        <pc:sldMkLst>
          <pc:docMk/>
          <pc:sldMk cId="3070203678" sldId="269"/>
        </pc:sldMkLst>
        <pc:spChg chg="mod">
          <ac:chgData name="Kal Rabb" userId="3edf06299a4717ec" providerId="LiveId" clId="{24BDBA2B-6575-4BE2-94E6-1F8FE0A1AAA5}" dt="2018-11-18T20:00:30.447" v="34" actId="14100"/>
          <ac:spMkLst>
            <pc:docMk/>
            <pc:sldMk cId="3070203678" sldId="269"/>
            <ac:spMk id="33794" creationId="{00000000-0000-0000-0000-000000000000}"/>
          </ac:spMkLst>
        </pc:spChg>
      </pc:sldChg>
      <pc:sldChg chg="modSp">
        <pc:chgData name="Kal Rabb" userId="3edf06299a4717ec" providerId="LiveId" clId="{24BDBA2B-6575-4BE2-94E6-1F8FE0A1AAA5}" dt="2018-11-18T20:00:41.431" v="36" actId="14100"/>
        <pc:sldMkLst>
          <pc:docMk/>
          <pc:sldMk cId="2703781891" sldId="270"/>
        </pc:sldMkLst>
        <pc:spChg chg="mod">
          <ac:chgData name="Kal Rabb" userId="3edf06299a4717ec" providerId="LiveId" clId="{24BDBA2B-6575-4BE2-94E6-1F8FE0A1AAA5}" dt="2018-11-18T20:00:41.431" v="36" actId="14100"/>
          <ac:spMkLst>
            <pc:docMk/>
            <pc:sldMk cId="2703781891" sldId="270"/>
            <ac:spMk id="34818" creationId="{00000000-0000-0000-0000-000000000000}"/>
          </ac:spMkLst>
        </pc:spChg>
        <pc:spChg chg="mod">
          <ac:chgData name="Kal Rabb" userId="3edf06299a4717ec" providerId="LiveId" clId="{24BDBA2B-6575-4BE2-94E6-1F8FE0A1AAA5}" dt="2018-11-18T20:00:37.633" v="35" actId="14100"/>
          <ac:spMkLst>
            <pc:docMk/>
            <pc:sldMk cId="2703781891" sldId="270"/>
            <ac:spMk id="34819" creationId="{00000000-0000-0000-0000-000000000000}"/>
          </ac:spMkLst>
        </pc:spChg>
      </pc:sldChg>
    </pc:docChg>
  </pc:docChgLst>
  <pc:docChgLst>
    <pc:chgData name="Kal Rabb" userId="3edf06299a4717ec" providerId="LiveId" clId="{C50064C1-1228-4A19-90A2-67F250E2BC55}"/>
    <pc:docChg chg="custSel addSld modSld">
      <pc:chgData name="Kal Rabb" userId="3edf06299a4717ec" providerId="LiveId" clId="{C50064C1-1228-4A19-90A2-67F250E2BC55}" dt="2020-08-09T12:33:59.923" v="537" actId="20577"/>
      <pc:docMkLst>
        <pc:docMk/>
      </pc:docMkLst>
      <pc:sldChg chg="modSp mod">
        <pc:chgData name="Kal Rabb" userId="3edf06299a4717ec" providerId="LiveId" clId="{C50064C1-1228-4A19-90A2-67F250E2BC55}" dt="2020-08-09T12:29:01.146" v="42" actId="115"/>
        <pc:sldMkLst>
          <pc:docMk/>
          <pc:sldMk cId="3281963776" sldId="257"/>
        </pc:sldMkLst>
        <pc:spChg chg="mod">
          <ac:chgData name="Kal Rabb" userId="3edf06299a4717ec" providerId="LiveId" clId="{C50064C1-1228-4A19-90A2-67F250E2BC55}" dt="2020-08-09T12:29:01.146" v="42" actId="115"/>
          <ac:spMkLst>
            <pc:docMk/>
            <pc:sldMk cId="3281963776" sldId="257"/>
            <ac:spMk id="25603" creationId="{00000000-0000-0000-0000-000000000000}"/>
          </ac:spMkLst>
        </pc:spChg>
      </pc:sldChg>
      <pc:sldChg chg="modSp mod">
        <pc:chgData name="Kal Rabb" userId="3edf06299a4717ec" providerId="LiveId" clId="{C50064C1-1228-4A19-90A2-67F250E2BC55}" dt="2020-08-09T12:30:32.737" v="84" actId="20577"/>
        <pc:sldMkLst>
          <pc:docMk/>
          <pc:sldMk cId="162645995" sldId="265"/>
        </pc:sldMkLst>
        <pc:spChg chg="mod">
          <ac:chgData name="Kal Rabb" userId="3edf06299a4717ec" providerId="LiveId" clId="{C50064C1-1228-4A19-90A2-67F250E2BC55}" dt="2020-08-09T12:30:32.737" v="84" actId="20577"/>
          <ac:spMkLst>
            <pc:docMk/>
            <pc:sldMk cId="162645995" sldId="265"/>
            <ac:spMk id="30723" creationId="{00000000-0000-0000-0000-000000000000}"/>
          </ac:spMkLst>
        </pc:spChg>
      </pc:sldChg>
      <pc:sldChg chg="modSp new mod">
        <pc:chgData name="Kal Rabb" userId="3edf06299a4717ec" providerId="LiveId" clId="{C50064C1-1228-4A19-90A2-67F250E2BC55}" dt="2020-08-09T12:33:59.923" v="537" actId="20577"/>
        <pc:sldMkLst>
          <pc:docMk/>
          <pc:sldMk cId="2258256583" sldId="272"/>
        </pc:sldMkLst>
        <pc:spChg chg="mod">
          <ac:chgData name="Kal Rabb" userId="3edf06299a4717ec" providerId="LiveId" clId="{C50064C1-1228-4A19-90A2-67F250E2BC55}" dt="2020-08-09T12:31:24.582" v="118" actId="20577"/>
          <ac:spMkLst>
            <pc:docMk/>
            <pc:sldMk cId="2258256583" sldId="272"/>
            <ac:spMk id="2" creationId="{209FBA4D-89B5-4386-878F-39E7A1CAD503}"/>
          </ac:spMkLst>
        </pc:spChg>
        <pc:spChg chg="mod">
          <ac:chgData name="Kal Rabb" userId="3edf06299a4717ec" providerId="LiveId" clId="{C50064C1-1228-4A19-90A2-67F250E2BC55}" dt="2020-08-09T12:33:59.923" v="537" actId="20577"/>
          <ac:spMkLst>
            <pc:docMk/>
            <pc:sldMk cId="2258256583" sldId="272"/>
            <ac:spMk id="3" creationId="{35BC6A78-A74F-446F-AD3B-F422AE72457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36747EA-CF08-4F86-AAE6-E4E3F132462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1E1AD253-A247-4840-AA7A-E368F62C63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DD4A3570-0E2E-45CD-8B7F-CCA9A59FD3A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C12088AD-4F66-4A44-91E9-55072E17ABA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4AB3414-F9CC-4739-B33C-3008749316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462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938FF31-6DEE-44BF-88F2-DC98FFEBB1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B73DF5F-DB51-4D39-94B2-2D51094EE3D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CCCBDDE-7F2C-44E2-B4A6-D166BF6AD2A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4C246665-24DB-4387-9290-3D77AFC1A3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3D635D2D-2374-4FC1-9CC9-775E77C9A6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B83BB438-9424-4D98-BA9E-AE4567FFB6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2534F2-6FF8-42C7-B200-CB801DE8EC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48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</a:t>
            </a:r>
          </a:p>
          <a:p>
            <a:r>
              <a:rPr lang="en-US" dirty="0"/>
              <a:t>lambda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991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726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09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53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32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3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39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6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34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08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1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4">
            <a:extLst>
              <a:ext uri="{FF2B5EF4-FFF2-40B4-BE49-F238E27FC236}">
                <a16:creationId xmlns:a16="http://schemas.microsoft.com/office/drawing/2014/main" id="{DE406D99-D4A0-45EE-84F1-503EAC6BE4E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3475"/>
            <a:ext cx="57467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79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jmt.sourceforge.ne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/>
          <p:cNvSpPr>
            <a:spLocks noGrp="1"/>
          </p:cNvSpPr>
          <p:nvPr>
            <p:ph type="ctrTitle"/>
          </p:nvPr>
        </p:nvSpPr>
        <p:spPr>
          <a:xfrm>
            <a:off x="695195" y="626301"/>
            <a:ext cx="5750055" cy="1970849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Quantitative Analysis</a:t>
            </a:r>
          </a:p>
        </p:txBody>
      </p:sp>
      <p:sp>
        <p:nvSpPr>
          <p:cNvPr id="24579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0368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01458"/>
            <a:ext cx="6116489" cy="98367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Another Analysis Example:</a:t>
            </a:r>
            <a:br>
              <a:rPr lang="en-US" altLang="en-US" dirty="0"/>
            </a:br>
            <a:r>
              <a:rPr lang="en-US" altLang="en-US" dirty="0"/>
              <a:t> </a:t>
            </a:r>
            <a:r>
              <a:rPr lang="en-US" altLang="en-US" sz="2400" dirty="0"/>
              <a:t>Concurrent Pipelines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235896"/>
            <a:ext cx="7115175" cy="3783904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dirty="0"/>
              <a:t>Problem - </a:t>
            </a:r>
            <a:r>
              <a:rPr lang="en-US" b="1" dirty="0"/>
              <a:t>real-time latency requirements</a:t>
            </a:r>
            <a:r>
              <a:rPr lang="en-US" dirty="0"/>
              <a:t> for generated outputs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n-US" dirty="0"/>
              <a:t>The selected </a:t>
            </a:r>
            <a:r>
              <a:rPr lang="en-US" b="1" dirty="0"/>
              <a:t>pattern</a:t>
            </a:r>
            <a:r>
              <a:rPr lang="en-US" dirty="0"/>
              <a:t> - </a:t>
            </a:r>
            <a:r>
              <a:rPr lang="en-US" b="1" dirty="0"/>
              <a:t>multiple processes </a:t>
            </a:r>
            <a:r>
              <a:rPr lang="en-US" dirty="0"/>
              <a:t>arranged as </a:t>
            </a:r>
            <a:r>
              <a:rPr lang="en-US" b="1" dirty="0"/>
              <a:t>concurrent</a:t>
            </a:r>
            <a:r>
              <a:rPr lang="en-US" dirty="0"/>
              <a:t> </a:t>
            </a:r>
            <a:r>
              <a:rPr lang="en-US" b="1" dirty="0"/>
              <a:t>pipelines</a:t>
            </a:r>
          </a:p>
          <a:p>
            <a:pPr lvl="1" eaLnBrk="1" hangingPunct="1">
              <a:defRPr/>
            </a:pPr>
            <a:r>
              <a:rPr lang="en-US" b="1" dirty="0"/>
              <a:t>Pipe and filter</a:t>
            </a:r>
            <a:r>
              <a:rPr lang="en-US" dirty="0"/>
              <a:t>: a sequence of processes produces a final output by transforming a data stream</a:t>
            </a:r>
          </a:p>
          <a:p>
            <a:pPr lvl="1" eaLnBrk="1" hangingPunct="1">
              <a:defRPr/>
            </a:pPr>
            <a:r>
              <a:rPr lang="en-US" b="1" dirty="0"/>
              <a:t>Concurrent pipelines</a:t>
            </a:r>
            <a:r>
              <a:rPr lang="en-US" dirty="0"/>
              <a:t>: </a:t>
            </a:r>
            <a:r>
              <a:rPr lang="en-US" b="1" dirty="0"/>
              <a:t>multiple streams co-located</a:t>
            </a:r>
            <a:r>
              <a:rPr lang="en-US" dirty="0"/>
              <a:t> on a </a:t>
            </a:r>
            <a:r>
              <a:rPr lang="en-US" b="1" dirty="0"/>
              <a:t>single processor </a:t>
            </a:r>
          </a:p>
          <a:p>
            <a:pPr lvl="2" eaLnBrk="1" hangingPunct="1">
              <a:defRPr/>
            </a:pPr>
            <a:r>
              <a:rPr lang="en-US" dirty="0"/>
              <a:t>Real-time requirements on production of final outputs</a:t>
            </a:r>
            <a:endParaRPr lang="en-US" b="1" dirty="0"/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b="1" dirty="0"/>
              <a:t>Stimulus</a:t>
            </a:r>
            <a:r>
              <a:rPr lang="en-US" dirty="0"/>
              <a:t> - periodic or sporadic arrival of messages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b="1" dirty="0"/>
              <a:t>Response</a:t>
            </a:r>
            <a:r>
              <a:rPr lang="en-US" dirty="0"/>
              <a:t> - </a:t>
            </a:r>
            <a:r>
              <a:rPr lang="en-US" b="1" dirty="0"/>
              <a:t>worst-case latency </a:t>
            </a:r>
            <a:r>
              <a:rPr lang="en-US" dirty="0"/>
              <a:t>associated with processing a message</a:t>
            </a:r>
          </a:p>
          <a:p>
            <a:pPr eaLnBrk="1" hangingPunct="1">
              <a:lnSpc>
                <a:spcPct val="100000"/>
              </a:lnSpc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661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301680"/>
            <a:ext cx="7370763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895611" y="533400"/>
            <a:ext cx="5567102" cy="48120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Architectural Pattern</a:t>
            </a:r>
          </a:p>
        </p:txBody>
      </p:sp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2790173" y="1880992"/>
            <a:ext cx="28860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400" dirty="0"/>
              <a:t>Example Topology</a:t>
            </a:r>
          </a:p>
        </p:txBody>
      </p:sp>
      <p:sp>
        <p:nvSpPr>
          <p:cNvPr id="29701" name="Text Box 7"/>
          <p:cNvSpPr txBox="1">
            <a:spLocks noChangeArrowheads="1"/>
          </p:cNvSpPr>
          <p:nvPr/>
        </p:nvSpPr>
        <p:spPr bwMode="auto">
          <a:xfrm>
            <a:off x="1371600" y="3276600"/>
            <a:ext cx="7048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/>
              <a:t>FIFO</a:t>
            </a:r>
          </a:p>
        </p:txBody>
      </p:sp>
    </p:spTree>
    <p:extLst>
      <p:ext uri="{BB962C8B-B14F-4D97-AF65-F5344CB8AC3E}">
        <p14:creationId xmlns:p14="http://schemas.microsoft.com/office/powerpoint/2010/main" val="1146180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30050" y="302997"/>
            <a:ext cx="8532596" cy="98287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Performance Architectural Parameters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828800"/>
            <a:ext cx="7112000" cy="41227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b="1" dirty="0"/>
              <a:t>Topology</a:t>
            </a:r>
            <a:r>
              <a:rPr lang="en-US" altLang="en-US" dirty="0"/>
              <a:t>: pipelines [a sequence of processes to be executed]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b="1" dirty="0"/>
              <a:t>Preemption policy</a:t>
            </a:r>
            <a:r>
              <a:rPr lang="en-US" altLang="en-US" dirty="0"/>
              <a:t>: priority-based preemption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b="1" dirty="0"/>
              <a:t>Execution time </a:t>
            </a:r>
            <a:r>
              <a:rPr lang="en-US" altLang="en-US" dirty="0"/>
              <a:t>for each process associated with processing each input: C</a:t>
            </a:r>
            <a:r>
              <a:rPr lang="en-US" altLang="en-US" baseline="-25000" dirty="0"/>
              <a:t>i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b="1" dirty="0"/>
              <a:t>Prioritization strategy</a:t>
            </a:r>
            <a:r>
              <a:rPr lang="en-US" altLang="en-US" dirty="0"/>
              <a:t>: sequence of priorities in the pipeline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b="1" dirty="0"/>
              <a:t>Process scheduling discipline</a:t>
            </a:r>
            <a:r>
              <a:rPr lang="en-US" altLang="en-US" dirty="0"/>
              <a:t>: fixed priority</a:t>
            </a:r>
          </a:p>
        </p:txBody>
      </p:sp>
    </p:spTree>
    <p:extLst>
      <p:ext uri="{BB962C8B-B14F-4D97-AF65-F5344CB8AC3E}">
        <p14:creationId xmlns:p14="http://schemas.microsoft.com/office/powerpoint/2010/main" val="162645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757825" y="457200"/>
            <a:ext cx="4555538" cy="101460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Analysis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Relate architecture pattern and tactic decisions to stimulus/response behavior</a:t>
            </a:r>
          </a:p>
          <a:p>
            <a:pPr eaLnBrk="1" hangingPunct="1"/>
            <a:r>
              <a:rPr lang="en-US" dirty="0"/>
              <a:t>Analysis focus – effects of </a:t>
            </a:r>
            <a:r>
              <a:rPr lang="en-US" b="1" dirty="0"/>
              <a:t>process prioritization strategy on end-to-end latency?</a:t>
            </a:r>
            <a:endParaRPr lang="en-US" altLang="en-US" dirty="0"/>
          </a:p>
          <a:p>
            <a:pPr eaLnBrk="1" hangingPunct="1"/>
            <a:r>
              <a:rPr lang="en-US" altLang="en-US" dirty="0"/>
              <a:t>Concurrent pipeline </a:t>
            </a:r>
            <a:r>
              <a:rPr lang="en-US" altLang="en-US" b="1" dirty="0"/>
              <a:t>formal</a:t>
            </a:r>
            <a:r>
              <a:rPr lang="en-US" altLang="en-US" dirty="0"/>
              <a:t> analysis:</a:t>
            </a:r>
          </a:p>
          <a:p>
            <a:pPr lvl="1" eaLnBrk="1" hangingPunct="1"/>
            <a:r>
              <a:rPr lang="en-US" altLang="en-US" b="1" dirty="0"/>
              <a:t>Computationally predict the end-to-end worst-case latency</a:t>
            </a:r>
          </a:p>
          <a:p>
            <a:pPr eaLnBrk="1" hangingPunct="1"/>
            <a:r>
              <a:rPr lang="en-US" altLang="en-US" b="1" dirty="0"/>
              <a:t>Informal</a:t>
            </a:r>
            <a:r>
              <a:rPr lang="en-US" altLang="en-US" dirty="0"/>
              <a:t> qualitative analysis heuristics</a:t>
            </a:r>
          </a:p>
          <a:p>
            <a:pPr lvl="1" eaLnBrk="1" hangingPunct="1"/>
            <a:r>
              <a:rPr lang="en-US" altLang="en-US" dirty="0"/>
              <a:t>Identify possible concurrent pipeline design issues based on experience</a:t>
            </a:r>
          </a:p>
        </p:txBody>
      </p:sp>
    </p:spTree>
    <p:extLst>
      <p:ext uri="{BB962C8B-B14F-4D97-AF65-F5344CB8AC3E}">
        <p14:creationId xmlns:p14="http://schemas.microsoft.com/office/powerpoint/2010/main" val="3339052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5915853" cy="1127342"/>
          </a:xfrm>
        </p:spPr>
        <p:txBody>
          <a:bodyPr>
            <a:normAutofit fontScale="90000"/>
          </a:bodyPr>
          <a:lstStyle/>
          <a:p>
            <a:r>
              <a:rPr lang="en-US" dirty="0"/>
              <a:t>Formal Analysis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1900" dirty="0"/>
              <a:t>Compute the worst-case latency for an input message using the </a:t>
            </a:r>
            <a:r>
              <a:rPr lang="en-US" altLang="en-US" sz="1900" dirty="0" err="1"/>
              <a:t>i-th</a:t>
            </a:r>
            <a:r>
              <a:rPr lang="en-US" altLang="en-US" sz="1900" dirty="0"/>
              <a:t> pipeline</a:t>
            </a:r>
            <a:r>
              <a:rPr lang="en-US" altLang="en-US" sz="1900" b="1" dirty="0"/>
              <a:t> </a:t>
            </a:r>
          </a:p>
          <a:p>
            <a:pPr eaLnBrk="1" hangingPunct="1"/>
            <a:r>
              <a:rPr lang="en-US" altLang="en-US" sz="1900" b="1" dirty="0"/>
              <a:t>Analysis:</a:t>
            </a:r>
          </a:p>
          <a:p>
            <a:pPr lvl="1" eaLnBrk="1" hangingPunct="1"/>
            <a:r>
              <a:rPr lang="en-US" altLang="en-US" sz="1900" dirty="0"/>
              <a:t>Incremental processing of inputs</a:t>
            </a:r>
          </a:p>
          <a:p>
            <a:pPr lvl="1" eaLnBrk="1" hangingPunct="1"/>
            <a:r>
              <a:rPr lang="en-US" altLang="en-US" sz="1900" dirty="0"/>
              <a:t>Each process step has a fixed computational time</a:t>
            </a:r>
          </a:p>
          <a:p>
            <a:pPr lvl="1" eaLnBrk="1" hangingPunct="1"/>
            <a:r>
              <a:rPr lang="en-US" altLang="en-US" sz="1900" dirty="0"/>
              <a:t>Each process step executed by a different process with its own fixed priority</a:t>
            </a:r>
          </a:p>
          <a:p>
            <a:pPr lvl="1" eaLnBrk="1" hangingPunct="1"/>
            <a:r>
              <a:rPr lang="en-US" altLang="en-US" sz="1900" dirty="0"/>
              <a:t>Latency of a message traversing </a:t>
            </a:r>
            <a:r>
              <a:rPr lang="en-US" altLang="en-US" sz="1900" dirty="0" err="1"/>
              <a:t>i-th</a:t>
            </a:r>
            <a:r>
              <a:rPr lang="en-US" altLang="en-US" sz="1900" dirty="0"/>
              <a:t> pipeline depends on preemptive effect of the other pipelines</a:t>
            </a:r>
          </a:p>
          <a:p>
            <a:pPr lvl="1" eaLnBrk="1" hangingPunct="1"/>
            <a:r>
              <a:rPr lang="en-US" sz="2000" dirty="0"/>
              <a:t>Effective priority of a pipeline is strongly related to the lowest priority of all processes in the pipeline</a:t>
            </a:r>
          </a:p>
          <a:p>
            <a:pPr lvl="1" eaLnBrk="1" hangingPunct="1"/>
            <a:endParaRPr lang="en-US" altLang="en-US" sz="1900" dirty="0"/>
          </a:p>
          <a:p>
            <a:pPr lvl="1" eaLnBrk="1" hangingPunct="1"/>
            <a:endParaRPr lang="en-US" altLang="en-US" sz="1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0893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63879" y="380999"/>
            <a:ext cx="5395974" cy="61481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Latency Analysis</a:t>
            </a:r>
            <a:endParaRPr lang="en-US" altLang="en-US" sz="2200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97277"/>
            <a:ext cx="8305800" cy="4648200"/>
          </a:xfrm>
        </p:spPr>
        <p:txBody>
          <a:bodyPr/>
          <a:lstStyle/>
          <a:p>
            <a:pPr eaLnBrk="1" hangingPunct="1"/>
            <a:r>
              <a:rPr lang="en-US" altLang="en-US" sz="1900" b="1" dirty="0"/>
              <a:t>Worst-case latency </a:t>
            </a:r>
            <a:r>
              <a:rPr lang="en-US" altLang="en-US" sz="1900" dirty="0"/>
              <a:t>for an input </a:t>
            </a:r>
            <a:r>
              <a:rPr lang="en-US" altLang="en-US" sz="1900" b="1" dirty="0"/>
              <a:t>message using the </a:t>
            </a:r>
            <a:r>
              <a:rPr lang="en-US" altLang="en-US" sz="1900" b="1" dirty="0" err="1"/>
              <a:t>i-th</a:t>
            </a:r>
            <a:r>
              <a:rPr lang="en-US" altLang="en-US" sz="1900" b="1" dirty="0"/>
              <a:t> pipeline </a:t>
            </a:r>
            <a:r>
              <a:rPr lang="en-US" altLang="en-US" sz="1900" dirty="0"/>
              <a:t>consisting of </a:t>
            </a:r>
            <a:r>
              <a:rPr lang="en-US" altLang="en-US" sz="1900" b="1" dirty="0"/>
              <a:t>processes P</a:t>
            </a:r>
            <a:r>
              <a:rPr lang="en-US" altLang="en-US" sz="1900" b="1" baseline="-25000" dirty="0"/>
              <a:t>i1</a:t>
            </a:r>
            <a:r>
              <a:rPr lang="en-US" altLang="en-US" sz="1900" b="1" dirty="0"/>
              <a:t>, P</a:t>
            </a:r>
            <a:r>
              <a:rPr lang="en-US" altLang="en-US" sz="1900" b="1" baseline="-25000" dirty="0"/>
              <a:t>i2</a:t>
            </a:r>
            <a:r>
              <a:rPr lang="en-US" altLang="en-US" sz="1900" b="1" dirty="0"/>
              <a:t>, …, </a:t>
            </a:r>
            <a:r>
              <a:rPr lang="en-US" altLang="en-US" sz="1900" b="1" dirty="0" err="1"/>
              <a:t>P</a:t>
            </a:r>
            <a:r>
              <a:rPr lang="en-US" altLang="en-US" sz="1900" b="1" baseline="-25000" dirty="0" err="1"/>
              <a:t>im</a:t>
            </a:r>
            <a:endParaRPr lang="en-US" altLang="en-US" sz="1900" b="1" baseline="-25000" dirty="0"/>
          </a:p>
          <a:p>
            <a:pPr lvl="1" eaLnBrk="1" hangingPunct="1"/>
            <a:r>
              <a:rPr lang="en-US" altLang="en-US" sz="1900" b="1" dirty="0"/>
              <a:t>Incremental processing of inputs</a:t>
            </a:r>
          </a:p>
          <a:p>
            <a:pPr lvl="1" eaLnBrk="1" hangingPunct="1"/>
            <a:r>
              <a:rPr lang="en-US" altLang="en-US" sz="1900" b="1" dirty="0"/>
              <a:t>Each increment </a:t>
            </a:r>
            <a:r>
              <a:rPr lang="en-US" altLang="en-US" sz="1900" dirty="0"/>
              <a:t>can be made by a </a:t>
            </a:r>
            <a:r>
              <a:rPr lang="en-US" altLang="en-US" sz="1900" b="1" dirty="0"/>
              <a:t>different process</a:t>
            </a:r>
            <a:r>
              <a:rPr lang="en-US" altLang="en-US" sz="1900" dirty="0"/>
              <a:t>, each executing at its </a:t>
            </a:r>
            <a:r>
              <a:rPr lang="en-US" altLang="en-US" sz="1900" b="1" dirty="0"/>
              <a:t>own fixed priority</a:t>
            </a:r>
          </a:p>
          <a:p>
            <a:pPr lvl="1" eaLnBrk="1" hangingPunct="1"/>
            <a:r>
              <a:rPr lang="en-US" altLang="en-US" sz="1900" b="1" dirty="0"/>
              <a:t>Latency</a:t>
            </a:r>
            <a:r>
              <a:rPr lang="en-US" altLang="en-US" sz="1900" dirty="0"/>
              <a:t> of a </a:t>
            </a:r>
            <a:r>
              <a:rPr lang="en-US" altLang="en-US" sz="1900" b="1" dirty="0"/>
              <a:t>message</a:t>
            </a:r>
            <a:r>
              <a:rPr lang="en-US" altLang="en-US" sz="1900" dirty="0"/>
              <a:t> traversing </a:t>
            </a:r>
            <a:r>
              <a:rPr lang="en-US" altLang="en-US" sz="1900" b="1" dirty="0" err="1"/>
              <a:t>i-th</a:t>
            </a:r>
            <a:r>
              <a:rPr lang="en-US" altLang="en-US" sz="1900" b="1" dirty="0"/>
              <a:t> pipeline depends</a:t>
            </a:r>
            <a:r>
              <a:rPr lang="en-US" altLang="en-US" sz="1900" dirty="0"/>
              <a:t> on </a:t>
            </a:r>
            <a:r>
              <a:rPr lang="en-US" altLang="en-US" sz="1900" b="1" dirty="0"/>
              <a:t>preemptive effect of the other pipelines</a:t>
            </a:r>
          </a:p>
          <a:p>
            <a:pPr lvl="2" eaLnBrk="1" hangingPunct="1"/>
            <a:r>
              <a:rPr lang="en-US" altLang="en-US" sz="1900" dirty="0"/>
              <a:t>Determine lowest priority process in the </a:t>
            </a:r>
            <a:r>
              <a:rPr lang="en-US" altLang="en-US" sz="1900" dirty="0" err="1"/>
              <a:t>i-th</a:t>
            </a:r>
            <a:r>
              <a:rPr lang="en-US" altLang="en-US" sz="1900" dirty="0"/>
              <a:t> pipeline, </a:t>
            </a:r>
            <a:r>
              <a:rPr lang="en-US" altLang="en-US" sz="1900" dirty="0" err="1"/>
              <a:t>LowP</a:t>
            </a:r>
            <a:r>
              <a:rPr lang="en-US" altLang="en-US" sz="1900" baseline="-25000" dirty="0" err="1"/>
              <a:t>i</a:t>
            </a:r>
            <a:endParaRPr lang="en-US" altLang="en-US" sz="1900" baseline="-25000" dirty="0"/>
          </a:p>
          <a:p>
            <a:pPr lvl="2" eaLnBrk="1" hangingPunct="1"/>
            <a:r>
              <a:rPr lang="en-US" altLang="en-US" sz="1900" dirty="0"/>
              <a:t>H = {pipelines that have </a:t>
            </a:r>
            <a:r>
              <a:rPr lang="en-US" altLang="en-US" sz="1900" i="1" dirty="0"/>
              <a:t>all</a:t>
            </a:r>
            <a:r>
              <a:rPr lang="en-US" altLang="en-US" sz="1900" dirty="0"/>
              <a:t> of their processes with priority greater than </a:t>
            </a:r>
            <a:r>
              <a:rPr lang="en-US" altLang="en-US" sz="1900" dirty="0" err="1"/>
              <a:t>LowP</a:t>
            </a:r>
            <a:r>
              <a:rPr lang="en-US" altLang="en-US" sz="1900" baseline="-25000" dirty="0" err="1"/>
              <a:t>i</a:t>
            </a:r>
            <a:r>
              <a:rPr lang="en-US" altLang="en-US" sz="1900" dirty="0"/>
              <a:t> }</a:t>
            </a:r>
          </a:p>
          <a:p>
            <a:pPr lvl="2" eaLnBrk="1" hangingPunct="1"/>
            <a:r>
              <a:rPr lang="en-US" altLang="en-US" sz="1900" dirty="0"/>
              <a:t>HL = { pipelines that start with processes of priority greater than </a:t>
            </a:r>
            <a:r>
              <a:rPr lang="en-US" altLang="en-US" sz="1900" dirty="0" err="1"/>
              <a:t>LowP</a:t>
            </a:r>
            <a:r>
              <a:rPr lang="en-US" altLang="en-US" sz="1900" baseline="-25000" dirty="0" err="1"/>
              <a:t>i</a:t>
            </a:r>
            <a:r>
              <a:rPr lang="en-US" altLang="en-US" sz="1900" dirty="0"/>
              <a:t> but eventually drop below </a:t>
            </a:r>
            <a:r>
              <a:rPr lang="en-US" altLang="en-US" sz="1900" dirty="0" err="1"/>
              <a:t>LowP</a:t>
            </a:r>
            <a:r>
              <a:rPr lang="en-US" altLang="en-US" sz="1900" baseline="-25000" dirty="0" err="1"/>
              <a:t>i</a:t>
            </a:r>
            <a:r>
              <a:rPr lang="en-US" altLang="en-US" sz="1900" baseline="-25000" dirty="0"/>
              <a:t> </a:t>
            </a:r>
            <a:r>
              <a:rPr lang="en-US" altLang="en-US" sz="1900" dirty="0"/>
              <a:t>}</a:t>
            </a:r>
          </a:p>
          <a:p>
            <a:pPr lvl="2" eaLnBrk="1" hangingPunct="1"/>
            <a:r>
              <a:rPr lang="en-US" altLang="en-US" sz="1900" dirty="0"/>
              <a:t>LH  = { pipelines that start with processes of priority lower than </a:t>
            </a:r>
            <a:r>
              <a:rPr lang="en-US" altLang="en-US" sz="1900" dirty="0" err="1"/>
              <a:t>LowP</a:t>
            </a:r>
            <a:r>
              <a:rPr lang="en-US" altLang="en-US" sz="1900" baseline="-25000" dirty="0" err="1"/>
              <a:t>i</a:t>
            </a:r>
            <a:r>
              <a:rPr lang="en-US" altLang="en-US" sz="1900" dirty="0"/>
              <a:t> but eventually rise above </a:t>
            </a:r>
            <a:r>
              <a:rPr lang="en-US" altLang="en-US" sz="1900" dirty="0" err="1"/>
              <a:t>LowP</a:t>
            </a:r>
            <a:r>
              <a:rPr lang="en-US" altLang="en-US" sz="1900" baseline="-25000" dirty="0" err="1"/>
              <a:t>i</a:t>
            </a:r>
            <a:r>
              <a:rPr lang="en-US" altLang="en-US" sz="1900" baseline="-25000" dirty="0"/>
              <a:t> </a:t>
            </a:r>
            <a:r>
              <a:rPr lang="en-US" altLang="en-US" sz="1900" dirty="0"/>
              <a:t>}</a:t>
            </a:r>
          </a:p>
          <a:p>
            <a:pPr lvl="2" eaLnBrk="1" hangingPunct="1">
              <a:lnSpc>
                <a:spcPct val="80000"/>
              </a:lnSpc>
            </a:pPr>
            <a:endParaRPr lang="en-US" altLang="en-US" sz="1900" dirty="0"/>
          </a:p>
          <a:p>
            <a:pPr lvl="2" eaLnBrk="1" hangingPunct="1">
              <a:lnSpc>
                <a:spcPct val="80000"/>
              </a:lnSpc>
            </a:pPr>
            <a:endParaRPr lang="en-US" altLang="en-US" sz="1900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5733668"/>
            <a:ext cx="7696200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/>
              <a:t>“Fixed Priority Scheduling of Periodic Tasks with Varying Execution Priority” , Klein, et al, IEEE Real Time Systems Symposium, 1991 </a:t>
            </a:r>
          </a:p>
        </p:txBody>
      </p:sp>
    </p:spTree>
    <p:extLst>
      <p:ext uri="{BB962C8B-B14F-4D97-AF65-F5344CB8AC3E}">
        <p14:creationId xmlns:p14="http://schemas.microsoft.com/office/powerpoint/2010/main" val="2259661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822959" y="607512"/>
            <a:ext cx="6100129" cy="6783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Latency Analysis (continued)</a:t>
            </a:r>
          </a:p>
        </p:txBody>
      </p:sp>
      <p:sp>
        <p:nvSpPr>
          <p:cNvPr id="26627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/>
              <a:t>Calculate worst-case latency </a:t>
            </a:r>
            <a:r>
              <a:rPr lang="en-US" dirty="0"/>
              <a:t>for the </a:t>
            </a:r>
            <a:r>
              <a:rPr lang="en-US" dirty="0" err="1"/>
              <a:t>i-th</a:t>
            </a:r>
            <a:r>
              <a:rPr lang="en-US" dirty="0"/>
              <a:t> pipeline by iteratively applying the following until it stabilizes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Note sensitivity of pipeline’s latency to the priority of the lowest priority process in the pipeline under study (</a:t>
            </a:r>
            <a:r>
              <a:rPr lang="en-US" dirty="0" err="1"/>
              <a:t>LowP</a:t>
            </a:r>
            <a:r>
              <a:rPr lang="en-US" baseline="-25000" dirty="0" err="1"/>
              <a:t>i</a:t>
            </a:r>
            <a:r>
              <a:rPr lang="en-US" dirty="0"/>
              <a:t>), since it determines H, HL and LH </a:t>
            </a:r>
          </a:p>
          <a:p>
            <a:pPr eaLnBrk="1" hangingPunct="1">
              <a:defRPr/>
            </a:pPr>
            <a:r>
              <a:rPr lang="en-US" b="1" dirty="0"/>
              <a:t>Effective priority of a pipeline </a:t>
            </a:r>
            <a:r>
              <a:rPr lang="en-US" dirty="0"/>
              <a:t>is </a:t>
            </a:r>
            <a:r>
              <a:rPr lang="en-US" b="1" dirty="0"/>
              <a:t>strongly related</a:t>
            </a:r>
            <a:r>
              <a:rPr lang="en-US" dirty="0"/>
              <a:t> to the </a:t>
            </a:r>
            <a:r>
              <a:rPr lang="en-US" b="1" dirty="0"/>
              <a:t>lowest priority of all processes in the pipeline</a:t>
            </a:r>
          </a:p>
        </p:txBody>
      </p:sp>
      <p:pic>
        <p:nvPicPr>
          <p:cNvPr id="3379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667000"/>
            <a:ext cx="5168900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702036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DF157-B1D6-4567-861B-FD01D8479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Simplifying it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1E674-A171-4549-8B97-E6998655C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Your measurements must be:</a:t>
            </a:r>
          </a:p>
          <a:p>
            <a:r>
              <a:rPr lang="en-US" dirty="0"/>
              <a:t>- Important to the product</a:t>
            </a:r>
          </a:p>
          <a:p>
            <a:r>
              <a:rPr lang="en-US" dirty="0"/>
              <a:t>- Measurable</a:t>
            </a:r>
          </a:p>
          <a:p>
            <a:r>
              <a:rPr lang="en-US" dirty="0"/>
              <a:t>- Repeatable</a:t>
            </a:r>
          </a:p>
          <a:p>
            <a:r>
              <a:rPr lang="en-US" dirty="0"/>
              <a:t>- Collectible</a:t>
            </a:r>
          </a:p>
          <a:p>
            <a:r>
              <a:rPr lang="en-US" dirty="0"/>
              <a:t>In other words, don’t get so fancy that you can’t get reliable data</a:t>
            </a:r>
          </a:p>
          <a:p>
            <a:r>
              <a:rPr lang="en-US" dirty="0"/>
              <a:t>Keep your math SIMPLE, so your calculations can be reliably made as well!</a:t>
            </a:r>
          </a:p>
          <a:p>
            <a:r>
              <a:rPr lang="en-US" dirty="0"/>
              <a:t>e.g. For performance:  Keep a consistent input stream, run multiple times, take an average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7160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FBA4D-89B5-4386-878F-39E7A1CAD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Simpler equations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C6A78-A74F-446F-AD3B-F422AE724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Average time to process</a:t>
            </a:r>
          </a:p>
          <a:p>
            <a:r>
              <a:rPr lang="en-US" dirty="0"/>
              <a:t>Min/ Max time</a:t>
            </a:r>
          </a:p>
          <a:p>
            <a:r>
              <a:rPr lang="en-US" dirty="0"/>
              <a:t>Processing time per TYPE of activity (maybe there is a pattern to the type of processing work; esp. in document processing, database queries, image processing</a:t>
            </a:r>
          </a:p>
          <a:p>
            <a:r>
              <a:rPr lang="en-US" dirty="0"/>
              <a:t>- Document Processing: Time per document type</a:t>
            </a:r>
          </a:p>
          <a:p>
            <a:r>
              <a:rPr lang="en-US" dirty="0"/>
              <a:t>- DB: Time per query type, or per table</a:t>
            </a:r>
          </a:p>
          <a:p>
            <a:r>
              <a:rPr lang="en-US" dirty="0"/>
              <a:t>- Image Processing: Time per file format; time per image time (faces, scenery, …)</a:t>
            </a:r>
          </a:p>
        </p:txBody>
      </p:sp>
    </p:spTree>
    <p:extLst>
      <p:ext uri="{BB962C8B-B14F-4D97-AF65-F5344CB8AC3E}">
        <p14:creationId xmlns:p14="http://schemas.microsoft.com/office/powerpoint/2010/main" val="22582565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26926" y="828675"/>
            <a:ext cx="7066137" cy="79344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Qualitative Analysis and Design Heuristics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35270"/>
            <a:ext cx="7112000" cy="400832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dirty="0"/>
              <a:t>Given awareness of latency performance sensitivity to prioritization strategy, ask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How does choice of priority assignment impact latency?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Is there another prioritization strategy to reduce latency?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Can the architecture design accommodate reprioritization?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Is the effect of reallocating functionality to process easily understood?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Assign higher priorities for shorter deadlines?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Focus on job with longest completion time, not just first job?</a:t>
            </a:r>
          </a:p>
        </p:txBody>
      </p:sp>
    </p:spTree>
    <p:extLst>
      <p:ext uri="{BB962C8B-B14F-4D97-AF65-F5344CB8AC3E}">
        <p14:creationId xmlns:p14="http://schemas.microsoft.com/office/powerpoint/2010/main" val="2703781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76843-FC9B-4A2A-97E4-1C4694EA2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Qualitative vs</a:t>
            </a:r>
            <a:br>
              <a:rPr lang="en-US" dirty="0"/>
            </a:br>
            <a:r>
              <a:rPr lang="en-US" dirty="0"/>
              <a:t>Quantitative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8208E-450B-4A64-8B6D-5E2C8795F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Qualitative</a:t>
            </a:r>
            <a:r>
              <a:rPr lang="en-US" dirty="0"/>
              <a:t>: relating to, measuring, or measured by the quality of something rather than its quantity.</a:t>
            </a:r>
          </a:p>
          <a:p>
            <a:pPr lvl="1"/>
            <a:r>
              <a:rPr lang="en-US" dirty="0"/>
              <a:t>Tastes Great?  Less Filling?</a:t>
            </a:r>
          </a:p>
          <a:p>
            <a:pPr lvl="1"/>
            <a:r>
              <a:rPr lang="en-US" dirty="0" err="1"/>
              <a:t>myCourses</a:t>
            </a:r>
            <a:r>
              <a:rPr lang="en-US" dirty="0"/>
              <a:t> has a user friendly interface?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r>
              <a:rPr lang="en-US" b="1" dirty="0"/>
              <a:t>Quantitative</a:t>
            </a:r>
            <a:r>
              <a:rPr lang="en-US" dirty="0"/>
              <a:t>:  relating to, measuring, or measured by the quantity of something rather than its quality.</a:t>
            </a:r>
          </a:p>
          <a:p>
            <a:pPr lvl="1"/>
            <a:r>
              <a:rPr lang="en-US" dirty="0"/>
              <a:t>Miller Lite beer is ___  on the International Bitterness Units scale.</a:t>
            </a:r>
          </a:p>
          <a:p>
            <a:pPr lvl="1"/>
            <a:r>
              <a:rPr lang="en-US" dirty="0" err="1"/>
              <a:t>myCourses</a:t>
            </a:r>
            <a:r>
              <a:rPr lang="en-US" dirty="0"/>
              <a:t> responds on average ___ milliseconds per user request.</a:t>
            </a:r>
          </a:p>
          <a:p>
            <a:pPr lvl="1"/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79E8FB4-4E76-4897-9408-226E7897A1A4}"/>
              </a:ext>
            </a:extLst>
          </p:cNvPr>
          <p:cNvGrpSpPr/>
          <p:nvPr/>
        </p:nvGrpSpPr>
        <p:grpSpPr>
          <a:xfrm>
            <a:off x="933158" y="3110133"/>
            <a:ext cx="4872280" cy="549384"/>
            <a:chOff x="1798319" y="1750421"/>
            <a:chExt cx="4981305" cy="618421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B45CA1B7-4041-4EBD-A94A-D1A0069B91E5}"/>
                </a:ext>
              </a:extLst>
            </p:cNvPr>
            <p:cNvCxnSpPr/>
            <p:nvPr/>
          </p:nvCxnSpPr>
          <p:spPr>
            <a:xfrm>
              <a:off x="2229394" y="1802674"/>
              <a:ext cx="412786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05C13BD-9175-402A-A746-EF9BC4150C53}"/>
                </a:ext>
              </a:extLst>
            </p:cNvPr>
            <p:cNvSpPr/>
            <p:nvPr/>
          </p:nvSpPr>
          <p:spPr>
            <a:xfrm>
              <a:off x="2142308" y="1750422"/>
              <a:ext cx="104503" cy="104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66125AC-98A3-4CC4-913C-B33884C0EE07}"/>
                </a:ext>
              </a:extLst>
            </p:cNvPr>
            <p:cNvSpPr/>
            <p:nvPr/>
          </p:nvSpPr>
          <p:spPr>
            <a:xfrm>
              <a:off x="6339840" y="1767840"/>
              <a:ext cx="104503" cy="104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14A04F9-E1F3-47D3-A132-4C44FCE7C856}"/>
                </a:ext>
              </a:extLst>
            </p:cNvPr>
            <p:cNvSpPr/>
            <p:nvPr/>
          </p:nvSpPr>
          <p:spPr>
            <a:xfrm>
              <a:off x="4241074" y="1750422"/>
              <a:ext cx="104503" cy="104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98FC0E56-326A-4E99-A2AC-CC8EC746606C}"/>
                </a:ext>
              </a:extLst>
            </p:cNvPr>
            <p:cNvSpPr/>
            <p:nvPr/>
          </p:nvSpPr>
          <p:spPr>
            <a:xfrm>
              <a:off x="3191691" y="1750421"/>
              <a:ext cx="104503" cy="104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144BE8E-C052-43C3-9ED3-9828A4414FF4}"/>
                </a:ext>
              </a:extLst>
            </p:cNvPr>
            <p:cNvSpPr/>
            <p:nvPr/>
          </p:nvSpPr>
          <p:spPr>
            <a:xfrm>
              <a:off x="5290457" y="1759130"/>
              <a:ext cx="104503" cy="1045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706EA75-3482-4904-B172-85F151F547E1}"/>
                </a:ext>
              </a:extLst>
            </p:cNvPr>
            <p:cNvSpPr txBox="1"/>
            <p:nvPr/>
          </p:nvSpPr>
          <p:spPr>
            <a:xfrm>
              <a:off x="1798319" y="1907177"/>
              <a:ext cx="7924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strongly</a:t>
              </a:r>
            </a:p>
            <a:p>
              <a:pPr algn="ctr"/>
              <a:r>
                <a:rPr lang="en-US" sz="1200" dirty="0"/>
                <a:t>agree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DEC831D-2714-4573-A535-542A2F607268}"/>
                </a:ext>
              </a:extLst>
            </p:cNvPr>
            <p:cNvSpPr txBox="1"/>
            <p:nvPr/>
          </p:nvSpPr>
          <p:spPr>
            <a:xfrm>
              <a:off x="5987144" y="1907176"/>
              <a:ext cx="7924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strongly</a:t>
              </a:r>
            </a:p>
            <a:p>
              <a:pPr algn="ctr"/>
              <a:r>
                <a:rPr lang="en-US" sz="1200" dirty="0"/>
                <a:t>disagree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6B224BB-91C2-4905-92D0-0D63FA10D78A}"/>
                </a:ext>
              </a:extLst>
            </p:cNvPr>
            <p:cNvSpPr txBox="1"/>
            <p:nvPr/>
          </p:nvSpPr>
          <p:spPr>
            <a:xfrm>
              <a:off x="2847702" y="1907176"/>
              <a:ext cx="7924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agree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0193F72-3B35-4758-A58F-535E8AA06608}"/>
                </a:ext>
              </a:extLst>
            </p:cNvPr>
            <p:cNvSpPr txBox="1"/>
            <p:nvPr/>
          </p:nvSpPr>
          <p:spPr>
            <a:xfrm>
              <a:off x="4937761" y="1898467"/>
              <a:ext cx="7924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disagree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CC18C7F-383D-4E7E-9208-A56871B63491}"/>
                </a:ext>
              </a:extLst>
            </p:cNvPr>
            <p:cNvSpPr txBox="1"/>
            <p:nvPr/>
          </p:nvSpPr>
          <p:spPr>
            <a:xfrm>
              <a:off x="3888378" y="1915994"/>
              <a:ext cx="7924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neutral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2879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DF157-B1D6-4567-861B-FD01D8479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Simplifying it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1E674-A171-4549-8B97-E6998655C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Your measurements must be:</a:t>
            </a:r>
          </a:p>
          <a:p>
            <a:r>
              <a:rPr lang="en-US" dirty="0"/>
              <a:t>- Important to the product</a:t>
            </a:r>
          </a:p>
          <a:p>
            <a:r>
              <a:rPr lang="en-US" dirty="0"/>
              <a:t>- Measurable</a:t>
            </a:r>
          </a:p>
          <a:p>
            <a:r>
              <a:rPr lang="en-US" dirty="0"/>
              <a:t>- Repeatable</a:t>
            </a:r>
          </a:p>
          <a:p>
            <a:r>
              <a:rPr lang="en-US" dirty="0"/>
              <a:t>- Collectible</a:t>
            </a:r>
          </a:p>
          <a:p>
            <a:r>
              <a:rPr lang="en-US" dirty="0"/>
              <a:t>In other words, don’t get so fancy that you can’t get reliable data</a:t>
            </a:r>
          </a:p>
          <a:p>
            <a:r>
              <a:rPr lang="en-US" dirty="0"/>
              <a:t>Keep your math SIMPLE, so your calculations can be reliable made as well!</a:t>
            </a:r>
          </a:p>
          <a:p>
            <a:r>
              <a:rPr lang="en-US" dirty="0"/>
              <a:t>e.g. For performance:  Keep a consistent input stream, run multiple times, take </a:t>
            </a:r>
            <a:r>
              <a:rPr lang="en-US"/>
              <a:t>an leverage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042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870559" y="457200"/>
            <a:ext cx="7740041" cy="1221288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Tactics and Quantitative Analysis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1066800" y="1853852"/>
            <a:ext cx="7543800" cy="4089748"/>
          </a:xfrm>
        </p:spPr>
        <p:txBody>
          <a:bodyPr/>
          <a:lstStyle/>
          <a:p>
            <a:r>
              <a:rPr lang="en-US" altLang="en-US" b="1" dirty="0"/>
              <a:t>Selecting</a:t>
            </a:r>
            <a:r>
              <a:rPr lang="en-US" altLang="en-US" dirty="0"/>
              <a:t> architectural patterns and tactics requires a lot of </a:t>
            </a:r>
            <a:r>
              <a:rPr lang="en-US" altLang="en-US" b="1" dirty="0"/>
              <a:t>qualitative decision making.  Qualitative is necessary, but insufficient!</a:t>
            </a:r>
          </a:p>
          <a:p>
            <a:r>
              <a:rPr lang="en-US" altLang="en-US" b="1" dirty="0"/>
              <a:t>Need to </a:t>
            </a:r>
            <a:r>
              <a:rPr lang="en-US" altLang="en-US" b="1" u="sng" dirty="0"/>
              <a:t>evaluate</a:t>
            </a:r>
            <a:r>
              <a:rPr lang="en-US" altLang="en-US" dirty="0"/>
              <a:t> design </a:t>
            </a:r>
            <a:r>
              <a:rPr lang="en-US" altLang="en-US" b="1" dirty="0"/>
              <a:t>decisions</a:t>
            </a:r>
            <a:r>
              <a:rPr lang="en-US" altLang="en-US" dirty="0"/>
              <a:t> and cross QA </a:t>
            </a:r>
            <a:r>
              <a:rPr lang="en-US" altLang="en-US" b="1" dirty="0"/>
              <a:t>tradeoffs</a:t>
            </a:r>
          </a:p>
          <a:p>
            <a:r>
              <a:rPr lang="en-US" altLang="en-US" b="1" dirty="0"/>
              <a:t>Qualitative analysis – </a:t>
            </a:r>
            <a:r>
              <a:rPr lang="en-US" altLang="en-US" dirty="0"/>
              <a:t>checklists, thought experiments</a:t>
            </a:r>
          </a:p>
          <a:p>
            <a:pPr lvl="1"/>
            <a:r>
              <a:rPr lang="en-US" altLang="en-US" dirty="0"/>
              <a:t>Informal discussion – requirements covered, what can go wrong?</a:t>
            </a:r>
          </a:p>
          <a:p>
            <a:r>
              <a:rPr lang="en-US" altLang="en-US" dirty="0"/>
              <a:t>Evaluation can benefit from </a:t>
            </a:r>
            <a:r>
              <a:rPr lang="en-US" altLang="en-US" b="1" u="sng" dirty="0"/>
              <a:t>quantitative</a:t>
            </a:r>
            <a:r>
              <a:rPr lang="en-US" altLang="en-US" b="1" dirty="0"/>
              <a:t> analysis</a:t>
            </a:r>
            <a:endParaRPr lang="en-US" altLang="en-US" dirty="0"/>
          </a:p>
          <a:p>
            <a:r>
              <a:rPr lang="en-US" altLang="en-US" dirty="0"/>
              <a:t>A more rigorous reasoning framework</a:t>
            </a:r>
          </a:p>
          <a:p>
            <a:r>
              <a:rPr lang="en-US" altLang="en-US" dirty="0"/>
              <a:t>Data, data, data!!</a:t>
            </a:r>
          </a:p>
          <a:p>
            <a:pPr lvl="1"/>
            <a:endParaRPr lang="en-US" altLang="en-US" dirty="0"/>
          </a:p>
          <a:p>
            <a:endParaRPr lang="en-US" altLang="en-US" dirty="0"/>
          </a:p>
          <a:p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3281963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76822" y="609600"/>
            <a:ext cx="7536740" cy="93736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Quantitative Analysis Guidance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826718" y="1853852"/>
            <a:ext cx="7707682" cy="424214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300" dirty="0"/>
              <a:t>Need a </a:t>
            </a:r>
            <a:r>
              <a:rPr lang="en-US" altLang="en-US" sz="2300" b="1" dirty="0"/>
              <a:t>measurable quantitative characterization </a:t>
            </a:r>
            <a:r>
              <a:rPr lang="en-US" altLang="en-US" sz="2300" dirty="0"/>
              <a:t>of the </a:t>
            </a:r>
            <a:r>
              <a:rPr lang="en-US" altLang="en-US" sz="2300" b="1" dirty="0"/>
              <a:t>quality attribute</a:t>
            </a:r>
            <a:r>
              <a:rPr lang="en-US" altLang="en-US" sz="2300" dirty="0"/>
              <a:t> of concern</a:t>
            </a:r>
          </a:p>
          <a:p>
            <a:r>
              <a:rPr lang="en-US" altLang="en-US" dirty="0"/>
              <a:t>Derived from QA scenarios:</a:t>
            </a:r>
          </a:p>
          <a:p>
            <a:pPr lvl="1"/>
            <a:r>
              <a:rPr lang="en-US" altLang="en-US" dirty="0"/>
              <a:t>Stimulus, environment, response, response measure</a:t>
            </a:r>
          </a:p>
          <a:p>
            <a:r>
              <a:rPr lang="en-US" altLang="en-US" dirty="0"/>
              <a:t>Data sources - observations, experiments, modeling, or back-of-the-envelope estimates</a:t>
            </a:r>
          </a:p>
          <a:p>
            <a:pPr>
              <a:buFont typeface="Symbol" pitchFamily="18" charset="2"/>
              <a:buNone/>
            </a:pPr>
            <a:r>
              <a:rPr lang="en-US" altLang="en-US" b="1" dirty="0"/>
              <a:t>Examples:</a:t>
            </a:r>
          </a:p>
          <a:p>
            <a:r>
              <a:rPr lang="en-US" altLang="en-US" b="1" dirty="0"/>
              <a:t>Availability</a:t>
            </a:r>
            <a:r>
              <a:rPr lang="en-US" altLang="en-US" dirty="0"/>
              <a:t> – compute steady state availability</a:t>
            </a:r>
          </a:p>
          <a:p>
            <a:endParaRPr lang="en-US" altLang="en-US" dirty="0"/>
          </a:p>
          <a:p>
            <a:pPr>
              <a:buFont typeface="Symbol" pitchFamily="18" charset="2"/>
              <a:buNone/>
            </a:pPr>
            <a:endParaRPr lang="en-US" altLang="en-US" b="1" dirty="0"/>
          </a:p>
          <a:p>
            <a:r>
              <a:rPr lang="en-US" altLang="en-US" b="1" dirty="0"/>
              <a:t>Performance</a:t>
            </a:r>
            <a:r>
              <a:rPr lang="en-US" altLang="en-US" dirty="0"/>
              <a:t> – throughput, latency, utilization</a:t>
            </a:r>
          </a:p>
          <a:p>
            <a:endParaRPr lang="en-US" altLang="en-US" dirty="0"/>
          </a:p>
          <a:p>
            <a:pPr eaLnBrk="1" hangingPunct="1">
              <a:lnSpc>
                <a:spcPct val="80000"/>
              </a:lnSpc>
            </a:pPr>
            <a:endParaRPr lang="en-US" altLang="en-US" dirty="0"/>
          </a:p>
          <a:p>
            <a:pPr lvl="1" eaLnBrk="1" hangingPunct="1">
              <a:lnSpc>
                <a:spcPct val="80000"/>
              </a:lnSpc>
            </a:pPr>
            <a:endParaRPr lang="en-US" altLang="en-US" sz="1900" dirty="0"/>
          </a:p>
        </p:txBody>
      </p:sp>
      <p:grpSp>
        <p:nvGrpSpPr>
          <p:cNvPr id="26628" name="Group 3"/>
          <p:cNvGrpSpPr>
            <a:grpSpLocks/>
          </p:cNvGrpSpPr>
          <p:nvPr/>
        </p:nvGrpSpPr>
        <p:grpSpPr bwMode="auto">
          <a:xfrm>
            <a:off x="1752600" y="4191000"/>
            <a:ext cx="5905500" cy="1030288"/>
            <a:chOff x="1502304" y="4293097"/>
            <a:chExt cx="6138606" cy="1103059"/>
          </a:xfrm>
        </p:grpSpPr>
        <p:grpSp>
          <p:nvGrpSpPr>
            <p:cNvPr id="26629" name="Group 12"/>
            <p:cNvGrpSpPr>
              <a:grpSpLocks/>
            </p:cNvGrpSpPr>
            <p:nvPr/>
          </p:nvGrpSpPr>
          <p:grpSpPr bwMode="auto">
            <a:xfrm>
              <a:off x="1812534" y="4293097"/>
              <a:ext cx="5828376" cy="1103059"/>
              <a:chOff x="1596510" y="5157193"/>
              <a:chExt cx="5828376" cy="1103059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1596511" y="5157193"/>
                <a:ext cx="4744219" cy="691749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endParaRPr lang="en-US" dirty="0">
                  <a:solidFill>
                    <a:schemeClr val="tx2">
                      <a:lumMod val="75000"/>
                      <a:lumOff val="25000"/>
                    </a:schemeClr>
                  </a:solidFill>
                </a:endParaRPr>
              </a:p>
              <a:p>
                <a:pPr>
                  <a:defRPr/>
                </a:pPr>
                <a:r>
                  <a:rPr lang="en-US" sz="2200" dirty="0">
                    <a:solidFill>
                      <a:schemeClr val="tx2">
                        <a:lumMod val="75000"/>
                        <a:lumOff val="25000"/>
                      </a:schemeClr>
                    </a:solidFill>
                  </a:rPr>
                  <a:t>                         </a:t>
                </a:r>
                <a:r>
                  <a:rPr lang="en-US" sz="2000" dirty="0">
                    <a:solidFill>
                      <a:schemeClr val="tx2">
                        <a:lumMod val="75000"/>
                        <a:lumOff val="25000"/>
                      </a:schemeClr>
                    </a:solidFill>
                  </a:rPr>
                  <a:t>mean time to failure</a:t>
                </a:r>
              </a:p>
            </p:txBody>
          </p:sp>
          <p:cxnSp>
            <p:nvCxnSpPr>
              <p:cNvPr id="8" name="Straight Connector 7"/>
              <p:cNvCxnSpPr/>
              <p:nvPr/>
            </p:nvCxnSpPr>
            <p:spPr>
              <a:xfrm>
                <a:off x="2124563" y="5877835"/>
                <a:ext cx="5255769" cy="0"/>
              </a:xfrm>
              <a:prstGeom prst="line">
                <a:avLst/>
              </a:prstGeom>
              <a:ln w="38100"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/>
              <p:nvPr/>
            </p:nvSpPr>
            <p:spPr>
              <a:xfrm>
                <a:off x="1964498" y="5864238"/>
                <a:ext cx="5460388" cy="396014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000" dirty="0">
                    <a:solidFill>
                      <a:schemeClr val="tx2">
                        <a:lumMod val="75000"/>
                        <a:lumOff val="25000"/>
                      </a:schemeClr>
                    </a:solidFill>
                  </a:rPr>
                  <a:t>mean time to failure + mean time to repair</a:t>
                </a: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1502304" y="4797887"/>
              <a:ext cx="706270" cy="42490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l-GR" sz="2200" dirty="0">
                  <a:solidFill>
                    <a:schemeClr val="tx2">
                      <a:lumMod val="75000"/>
                      <a:lumOff val="25000"/>
                    </a:schemeClr>
                  </a:solidFill>
                </a:rPr>
                <a:t>α</a:t>
              </a:r>
              <a:r>
                <a:rPr lang="en-US" sz="2200" dirty="0">
                  <a:solidFill>
                    <a:schemeClr val="tx2">
                      <a:lumMod val="75000"/>
                      <a:lumOff val="25000"/>
                    </a:schemeClr>
                  </a:solidFill>
                </a:rPr>
                <a:t>  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7044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839244" y="457199"/>
            <a:ext cx="6011845" cy="820455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Queuing Network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801648"/>
            <a:ext cx="7112000" cy="2218151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>
                <a:cs typeface="Arial" pitchFamily="34" charset="0"/>
              </a:rPr>
              <a:t>Model the computer system as a network of queues associated with service centers</a:t>
            </a:r>
          </a:p>
          <a:p>
            <a:pPr lvl="1">
              <a:defRPr/>
            </a:pPr>
            <a:r>
              <a:rPr lang="en-US" dirty="0">
                <a:cs typeface="Arial" pitchFamily="34" charset="0"/>
              </a:rPr>
              <a:t>Servers</a:t>
            </a:r>
          </a:p>
          <a:p>
            <a:pPr lvl="1">
              <a:defRPr/>
            </a:pPr>
            <a:r>
              <a:rPr lang="en-US" dirty="0">
                <a:cs typeface="Arial" pitchFamily="34" charset="0"/>
              </a:rPr>
              <a:t>Networks</a:t>
            </a:r>
          </a:p>
          <a:p>
            <a:pPr lvl="1">
              <a:defRPr/>
            </a:pPr>
            <a:r>
              <a:rPr lang="en-US" dirty="0">
                <a:cs typeface="Arial" pitchFamily="34" charset="0"/>
              </a:rPr>
              <a:t>Process components</a:t>
            </a:r>
          </a:p>
          <a:p>
            <a:pPr>
              <a:defRPr/>
            </a:pPr>
            <a:r>
              <a:rPr lang="en-US" dirty="0">
                <a:cs typeface="Arial" pitchFamily="34" charset="0"/>
              </a:rPr>
              <a:t>Evaluate performance based on relatively simple equations derived from queuing theory</a:t>
            </a:r>
          </a:p>
          <a:p>
            <a:pPr lvl="1">
              <a:defRPr/>
            </a:pPr>
            <a:r>
              <a:rPr lang="en-US" dirty="0">
                <a:cs typeface="Arial" pitchFamily="34" charset="0"/>
              </a:rPr>
              <a:t>10-30% accuracy</a:t>
            </a:r>
          </a:p>
          <a:p>
            <a:pPr>
              <a:defRPr/>
            </a:pPr>
            <a:endParaRPr lang="en-US" dirty="0">
              <a:cs typeface="Arial" pitchFamily="34" charset="0"/>
            </a:endParaRPr>
          </a:p>
          <a:p>
            <a:pPr>
              <a:defRPr/>
            </a:pPr>
            <a:endParaRPr lang="en-US" dirty="0"/>
          </a:p>
        </p:txBody>
      </p:sp>
      <p:pic>
        <p:nvPicPr>
          <p:cNvPr id="27653" name="Picture 42" descr="Picture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532954"/>
            <a:ext cx="5962650" cy="217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106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3209530"/>
            <a:ext cx="7112000" cy="288646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Estimate or measure the request arrival rate (</a:t>
            </a:r>
            <a:r>
              <a:rPr lang="en-US" dirty="0">
                <a:sym typeface="Symbol"/>
              </a:rPr>
              <a:t>)</a:t>
            </a:r>
            <a:r>
              <a:rPr lang="en-US" dirty="0"/>
              <a:t> and the service rate (service time per request, </a:t>
            </a:r>
            <a:r>
              <a:rPr lang="en-US" dirty="0">
                <a:sym typeface="Symbol"/>
              </a:rPr>
              <a:t></a:t>
            </a:r>
            <a:r>
              <a:rPr lang="en-US" dirty="0"/>
              <a:t>)</a:t>
            </a:r>
          </a:p>
          <a:p>
            <a:r>
              <a:rPr lang="en-US" dirty="0"/>
              <a:t>Solving simple equations yields performance measures:</a:t>
            </a:r>
          </a:p>
          <a:p>
            <a:pPr lvl="1"/>
            <a:r>
              <a:rPr lang="en-US" dirty="0"/>
              <a:t>Service center </a:t>
            </a:r>
            <a:r>
              <a:rPr lang="en-US" b="1" dirty="0"/>
              <a:t>utilization</a:t>
            </a:r>
            <a:r>
              <a:rPr lang="en-US" dirty="0"/>
              <a:t> (% busy)</a:t>
            </a:r>
          </a:p>
          <a:p>
            <a:pPr lvl="1"/>
            <a:r>
              <a:rPr lang="en-US" b="1" dirty="0"/>
              <a:t>Residence time</a:t>
            </a:r>
            <a:r>
              <a:rPr lang="en-US" dirty="0"/>
              <a:t> – average time spent at the service center (queuing + service); ~perceived response time</a:t>
            </a:r>
          </a:p>
          <a:p>
            <a:pPr lvl="1"/>
            <a:r>
              <a:rPr lang="en-US" b="1" dirty="0"/>
              <a:t>Queue length</a:t>
            </a:r>
          </a:p>
          <a:p>
            <a:pPr lvl="1"/>
            <a:r>
              <a:rPr lang="en-US" b="1" dirty="0"/>
              <a:t>Throughput</a:t>
            </a:r>
            <a:r>
              <a:rPr lang="en-US" dirty="0"/>
              <a:t> – rate requests pass through the service center</a:t>
            </a:r>
          </a:p>
          <a:p>
            <a:r>
              <a:rPr lang="en-US" dirty="0"/>
              <a:t>Run “what if” experiments by varying </a:t>
            </a:r>
            <a:r>
              <a:rPr lang="en-US" dirty="0">
                <a:sym typeface="Symbol"/>
              </a:rPr>
              <a:t> and </a:t>
            </a:r>
          </a:p>
          <a:p>
            <a:r>
              <a:rPr lang="en-US" dirty="0">
                <a:cs typeface="Arial" pitchFamily="34" charset="0"/>
              </a:rPr>
              <a:t>Tool: </a:t>
            </a:r>
            <a:r>
              <a:rPr lang="en-US" dirty="0">
                <a:hlinkClick r:id="rId2"/>
              </a:rPr>
              <a:t>http://jmt.sourceforge.net/</a:t>
            </a:r>
            <a:r>
              <a:rPr lang="en-US" dirty="0"/>
              <a:t> </a:t>
            </a:r>
            <a:endParaRPr lang="en-US" dirty="0">
              <a:cs typeface="Arial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771844"/>
          </a:xfrm>
        </p:spPr>
        <p:txBody>
          <a:bodyPr/>
          <a:lstStyle/>
          <a:p>
            <a:r>
              <a:rPr lang="en-US" altLang="en-US" dirty="0"/>
              <a:t>Queuing Network Analysis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213366" y="1752598"/>
            <a:ext cx="5486400" cy="1456932"/>
            <a:chOff x="1524000" y="1219200"/>
            <a:chExt cx="5486400" cy="1456932"/>
          </a:xfrm>
        </p:grpSpPr>
        <p:grpSp>
          <p:nvGrpSpPr>
            <p:cNvPr id="7" name="Group 6"/>
            <p:cNvGrpSpPr/>
            <p:nvPr/>
          </p:nvGrpSpPr>
          <p:grpSpPr>
            <a:xfrm>
              <a:off x="3505200" y="1371600"/>
              <a:ext cx="1295400" cy="914400"/>
              <a:chOff x="762000" y="1447800"/>
              <a:chExt cx="1295400" cy="914400"/>
            </a:xfrm>
          </p:grpSpPr>
          <p:sp>
            <p:nvSpPr>
              <p:cNvPr id="5" name="Right Bracket 4"/>
              <p:cNvSpPr/>
              <p:nvPr/>
            </p:nvSpPr>
            <p:spPr bwMode="auto">
              <a:xfrm>
                <a:off x="762000" y="1447800"/>
                <a:ext cx="381000" cy="914400"/>
              </a:xfrm>
              <a:prstGeom prst="rightBracke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82296" tIns="45720" rIns="82296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8413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" name="Oval 5"/>
              <p:cNvSpPr/>
              <p:nvPr/>
            </p:nvSpPr>
            <p:spPr bwMode="auto">
              <a:xfrm>
                <a:off x="1143000" y="1447800"/>
                <a:ext cx="914400" cy="914400"/>
              </a:xfrm>
              <a:prstGeom prst="ellipse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  <p:txBody>
              <a:bodyPr vert="horz" wrap="square" lIns="82296" tIns="45720" rIns="82296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8413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9" name="Straight Arrow Connector 8"/>
            <p:cNvCxnSpPr/>
            <p:nvPr/>
          </p:nvCxnSpPr>
          <p:spPr bwMode="auto">
            <a:xfrm>
              <a:off x="2667000" y="1828800"/>
              <a:ext cx="76200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" name="Straight Arrow Connector 9"/>
            <p:cNvCxnSpPr/>
            <p:nvPr/>
          </p:nvCxnSpPr>
          <p:spPr bwMode="auto">
            <a:xfrm>
              <a:off x="4953000" y="1828800"/>
              <a:ext cx="76200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1524000" y="1447800"/>
              <a:ext cx="1687756" cy="313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/>
                <a:t>Arriving request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00400" y="2362200"/>
              <a:ext cx="800220" cy="313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dirty="0"/>
                <a:t>Queue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34650" y="2362200"/>
              <a:ext cx="1656224" cy="313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dirty="0"/>
                <a:t>Service center  i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800600" y="1219200"/>
              <a:ext cx="2209800" cy="535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/>
                <a:t>Departing completed request</a:t>
              </a:r>
            </a:p>
          </p:txBody>
        </p:sp>
      </p:grpSp>
      <p:sp>
        <p:nvSpPr>
          <p:cNvPr id="16" name="Right Bracket 15"/>
          <p:cNvSpPr/>
          <p:nvPr/>
        </p:nvSpPr>
        <p:spPr bwMode="auto">
          <a:xfrm>
            <a:off x="6690366" y="1904998"/>
            <a:ext cx="381000" cy="914400"/>
          </a:xfrm>
          <a:prstGeom prst="rightBracke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296" tIns="45720" rIns="82296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8413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7071366" y="1904998"/>
            <a:ext cx="914400" cy="91440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82296" tIns="45720" rIns="82296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8413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6004566" y="2362198"/>
            <a:ext cx="762000" cy="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8138166" y="2362198"/>
            <a:ext cx="762000" cy="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709166" y="1743668"/>
            <a:ext cx="12506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0" dirty="0"/>
              <a:t>. . 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62400" y="5998923"/>
            <a:ext cx="4841390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/>
              <a:t>Quantitative System Performance</a:t>
            </a:r>
            <a:r>
              <a:rPr lang="en-US" sz="1600" b="0" dirty="0"/>
              <a:t>, </a:t>
            </a:r>
            <a:r>
              <a:rPr lang="en-US" sz="1600" b="0" dirty="0" err="1"/>
              <a:t>Lazowska</a:t>
            </a:r>
            <a:r>
              <a:rPr lang="en-US" sz="1600" b="0" dirty="0"/>
              <a:t>, et al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385566" y="2895598"/>
            <a:ext cx="800220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/>
              <a:t>Queue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47566" y="2895598"/>
            <a:ext cx="1656224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/>
              <a:t>Service center  j</a:t>
            </a:r>
          </a:p>
        </p:txBody>
      </p:sp>
    </p:spTree>
    <p:extLst>
      <p:ext uri="{BB962C8B-B14F-4D97-AF65-F5344CB8AC3E}">
        <p14:creationId xmlns:p14="http://schemas.microsoft.com/office/powerpoint/2010/main" val="132920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504" y="457199"/>
            <a:ext cx="5885787" cy="720247"/>
          </a:xfrm>
        </p:spPr>
        <p:txBody>
          <a:bodyPr>
            <a:normAutofit fontScale="90000"/>
          </a:bodyPr>
          <a:lstStyle/>
          <a:p>
            <a:r>
              <a:rPr lang="en-US" dirty="0"/>
              <a:t>Queuing Network Example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524000"/>
            <a:ext cx="7451942" cy="399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394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027134" y="294362"/>
            <a:ext cx="5823956" cy="998324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Queuing Network Analysis</a:t>
            </a:r>
            <a:br>
              <a:rPr lang="en-US" altLang="en-US" dirty="0"/>
            </a:br>
            <a:r>
              <a:rPr lang="en-US" altLang="en-US" sz="2400" dirty="0"/>
              <a:t>Sample Equations</a:t>
            </a:r>
          </a:p>
        </p:txBody>
      </p:sp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5647" y="2048004"/>
            <a:ext cx="5334008" cy="3979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32802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71EA3F-8ABD-41F4-BF2B-7E82E8465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Example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E07B933-D766-4E35-B34B-E8354DC09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3086489"/>
            <a:ext cx="7543801" cy="2782605"/>
          </a:xfrm>
        </p:spPr>
        <p:txBody>
          <a:bodyPr/>
          <a:lstStyle/>
          <a:p>
            <a:r>
              <a:rPr lang="en-US" dirty="0"/>
              <a:t>Starbucks customers arrive at a rate of 20 per hour and take 2 minutes to serve.</a:t>
            </a:r>
          </a:p>
          <a:p>
            <a:r>
              <a:rPr lang="en-US" b="1" dirty="0">
                <a:sym typeface="Symbol"/>
              </a:rPr>
              <a:t> = </a:t>
            </a:r>
            <a:r>
              <a:rPr lang="en-US" b="1" dirty="0"/>
              <a:t>Service Rate = 60/2 = 30 customers per hour</a:t>
            </a:r>
          </a:p>
          <a:p>
            <a:r>
              <a:rPr lang="en-US" dirty="0"/>
              <a:t>What happens if the number of customers exceeds the service rate?</a:t>
            </a:r>
          </a:p>
          <a:p>
            <a:r>
              <a:rPr lang="en-US" b="1" dirty="0">
                <a:sym typeface="Symbol"/>
              </a:rPr>
              <a:t> = Average Arrival Rate – either measured or estimated </a:t>
            </a:r>
          </a:p>
          <a:p>
            <a:r>
              <a:rPr lang="en-US" dirty="0">
                <a:sym typeface="Symbol"/>
              </a:rPr>
              <a:t>When modeling queues, measurements are gathered and used to find a distribution that models the arrival rate.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3E120C-09C4-4EAA-8F40-C03B45B319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8492" y="1635732"/>
            <a:ext cx="4448829" cy="130916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ACF38D8-04D6-4A8F-AA1D-4FA09C0E0D03}"/>
              </a:ext>
            </a:extLst>
          </p:cNvPr>
          <p:cNvSpPr txBox="1"/>
          <p:nvPr/>
        </p:nvSpPr>
        <p:spPr>
          <a:xfrm>
            <a:off x="978943" y="2382484"/>
            <a:ext cx="114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Request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8FBB9E-625D-478B-971B-6CF05CB24D6A}"/>
              </a:ext>
            </a:extLst>
          </p:cNvPr>
          <p:cNvSpPr txBox="1"/>
          <p:nvPr/>
        </p:nvSpPr>
        <p:spPr>
          <a:xfrm>
            <a:off x="6766559" y="2243984"/>
            <a:ext cx="1235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Completed Request</a:t>
            </a:r>
          </a:p>
        </p:txBody>
      </p:sp>
    </p:spTree>
    <p:extLst>
      <p:ext uri="{BB962C8B-B14F-4D97-AF65-F5344CB8AC3E}">
        <p14:creationId xmlns:p14="http://schemas.microsoft.com/office/powerpoint/2010/main" val="137516148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cture 1 Requirements and Architecture Life Cycle.pptx" id="{64B6B06E-DE09-4C01-8852-A2161AE26D2A}" vid="{26D9DB68-5C85-412F-844F-3FF00FBBE5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13154</TotalTime>
  <Words>1209</Words>
  <Application>Microsoft Office PowerPoint</Application>
  <PresentationFormat>On-screen Show (4:3)</PresentationFormat>
  <Paragraphs>160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Times New Roman</vt:lpstr>
      <vt:lpstr>Retrospect</vt:lpstr>
      <vt:lpstr>Quantitative Analysis</vt:lpstr>
      <vt:lpstr>Qualitative vs Quantitative</vt:lpstr>
      <vt:lpstr>Tactics and Quantitative Analysis</vt:lpstr>
      <vt:lpstr>Quantitative Analysis Guidance</vt:lpstr>
      <vt:lpstr>Queuing Network Analysis</vt:lpstr>
      <vt:lpstr>Queuing Network Analysis</vt:lpstr>
      <vt:lpstr>Queuing Network Example</vt:lpstr>
      <vt:lpstr>Queuing Network Analysis Sample Equations</vt:lpstr>
      <vt:lpstr>Simple Example</vt:lpstr>
      <vt:lpstr>Another Analysis Example:  Concurrent Pipelines</vt:lpstr>
      <vt:lpstr>Architectural Pattern</vt:lpstr>
      <vt:lpstr>Performance Architectural Parameters</vt:lpstr>
      <vt:lpstr>Analysis</vt:lpstr>
      <vt:lpstr>Formal Analysis Summary</vt:lpstr>
      <vt:lpstr>Latency Analysis</vt:lpstr>
      <vt:lpstr>Latency Analysis (continued)</vt:lpstr>
      <vt:lpstr>Simplifying it …</vt:lpstr>
      <vt:lpstr>Simpler equations</vt:lpstr>
      <vt:lpstr>Qualitative Analysis and Design Heuristics</vt:lpstr>
      <vt:lpstr>Simplifying it …</vt:lpstr>
    </vt:vector>
  </TitlesOfParts>
  <Company>University of Alabama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and Architecture</dc:title>
  <dc:creator>hawker</dc:creator>
  <cp:lastModifiedBy>Kal Rabb</cp:lastModifiedBy>
  <cp:revision>295</cp:revision>
  <dcterms:created xsi:type="dcterms:W3CDTF">2008-08-31T22:21:19Z</dcterms:created>
  <dcterms:modified xsi:type="dcterms:W3CDTF">2023-06-19T13:28:49Z</dcterms:modified>
</cp:coreProperties>
</file>